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46"/>
  </p:notesMasterIdLst>
  <p:sldIdLst>
    <p:sldId id="256" r:id="rId3"/>
    <p:sldId id="287" r:id="rId4"/>
    <p:sldId id="288" r:id="rId5"/>
    <p:sldId id="289" r:id="rId6"/>
    <p:sldId id="290" r:id="rId7"/>
    <p:sldId id="299" r:id="rId8"/>
    <p:sldId id="292" r:id="rId9"/>
    <p:sldId id="298" r:id="rId10"/>
    <p:sldId id="258" r:id="rId11"/>
    <p:sldId id="293" r:id="rId12"/>
    <p:sldId id="294" r:id="rId13"/>
    <p:sldId id="295" r:id="rId14"/>
    <p:sldId id="297" r:id="rId15"/>
    <p:sldId id="300" r:id="rId16"/>
    <p:sldId id="301" r:id="rId17"/>
    <p:sldId id="302" r:id="rId18"/>
    <p:sldId id="303" r:id="rId19"/>
    <p:sldId id="304" r:id="rId20"/>
    <p:sldId id="305" r:id="rId21"/>
    <p:sldId id="307" r:id="rId22"/>
    <p:sldId id="306" r:id="rId23"/>
    <p:sldId id="308" r:id="rId24"/>
    <p:sldId id="309" r:id="rId25"/>
    <p:sldId id="310" r:id="rId26"/>
    <p:sldId id="311" r:id="rId27"/>
    <p:sldId id="315" r:id="rId28"/>
    <p:sldId id="313" r:id="rId29"/>
    <p:sldId id="316" r:id="rId30"/>
    <p:sldId id="317" r:id="rId31"/>
    <p:sldId id="318" r:id="rId32"/>
    <p:sldId id="320" r:id="rId33"/>
    <p:sldId id="326" r:id="rId34"/>
    <p:sldId id="327" r:id="rId35"/>
    <p:sldId id="328" r:id="rId36"/>
    <p:sldId id="321" r:id="rId37"/>
    <p:sldId id="319" r:id="rId38"/>
    <p:sldId id="322" r:id="rId39"/>
    <p:sldId id="323" r:id="rId40"/>
    <p:sldId id="329" r:id="rId41"/>
    <p:sldId id="324" r:id="rId42"/>
    <p:sldId id="330" r:id="rId43"/>
    <p:sldId id="331" r:id="rId44"/>
    <p:sldId id="282"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B2"/>
    <a:srgbClr val="060732"/>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814" autoAdjust="0"/>
  </p:normalViewPr>
  <p:slideViewPr>
    <p:cSldViewPr snapToGrid="0" snapToObjects="1">
      <p:cViewPr>
        <p:scale>
          <a:sx n="48" d="100"/>
          <a:sy n="48" d="100"/>
        </p:scale>
        <p:origin x="1216" y="440"/>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5922892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473404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c’est ça la révolution: avec la </a:t>
            </a:r>
            <a:r>
              <a:rPr lang="fr-FR" noProof="0" dirty="0" err="1" smtClean="0"/>
              <a:t>scalabilité</a:t>
            </a:r>
            <a:r>
              <a:rPr lang="fr-FR" noProof="0" dirty="0" smtClean="0"/>
              <a:t> horizontale, plus on ajoute de machine, plus on augmente</a:t>
            </a:r>
            <a:r>
              <a:rPr lang="fr-FR" baseline="0" noProof="0" dirty="0" smtClean="0"/>
              <a:t> la capacité de traitement et plus on peut traiter un volume de données plus gros</a:t>
            </a:r>
          </a:p>
          <a:p>
            <a:r>
              <a:rPr lang="fr-FR" baseline="0" noProof="0" dirty="0" smtClean="0"/>
              <a:t>Ce rapport prix/puissance et quasi linéaire, puisque c’est le prix des machines à ajouter.</a:t>
            </a:r>
          </a:p>
          <a:p>
            <a:r>
              <a:rPr lang="fr-FR" baseline="0" noProof="0" dirty="0" smtClean="0"/>
              <a:t>Alors qu’avant il était exponentiel, car il fallait des machines de plus en plus haut de gamme qui coutaient très cher, elles étaient rare, sur commande, avec les coûts de la R&amp;D</a:t>
            </a:r>
            <a:r>
              <a:rPr lang="mr-IN" baseline="0" noProof="0" dirty="0" smtClean="0"/>
              <a:t>…</a:t>
            </a:r>
            <a:endParaRPr lang="fr-FR" baseline="0" noProof="0" dirty="0" smtClean="0"/>
          </a:p>
          <a:p>
            <a:endParaRPr lang="fr-FR" baseline="0" noProof="0" dirty="0" smtClean="0"/>
          </a:p>
          <a:p>
            <a:r>
              <a:rPr lang="fr-FR" baseline="0" noProof="0" dirty="0" smtClean="0"/>
              <a:t>On était avant dans une situation ou on ne mesurait pas certaines indicateurs, car le coût pour les produire était trop cher, ce n’était pas rentable vis à vis de ce que l’indicateur pouvais apporter.</a:t>
            </a:r>
          </a:p>
          <a:p>
            <a:r>
              <a:rPr lang="fr-FR" baseline="0" noProof="0" dirty="0" smtClean="0"/>
              <a:t>Maintenant on peut mesurer ces indicateurs à des coûts envisageables, et ainsi être différentiant vis à vis des </a:t>
            </a:r>
            <a:r>
              <a:rPr lang="fr-FR" baseline="0" noProof="0" dirty="0" err="1" smtClean="0"/>
              <a:t>concurents</a:t>
            </a:r>
            <a:r>
              <a:rPr lang="fr-FR" baseline="0" noProof="0" dirty="0" smtClean="0"/>
              <a:t>.</a:t>
            </a:r>
          </a:p>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19</a:t>
            </a:fld>
            <a:endParaRPr lang="en-US"/>
          </a:p>
        </p:txBody>
      </p:sp>
    </p:spTree>
    <p:extLst>
      <p:ext uri="{BB962C8B-B14F-4D97-AF65-F5344CB8AC3E}">
        <p14:creationId xmlns:p14="http://schemas.microsoft.com/office/powerpoint/2010/main" val="624474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baseline="0" noProof="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20</a:t>
            </a:fld>
            <a:endParaRPr lang="en-US"/>
          </a:p>
        </p:txBody>
      </p:sp>
    </p:spTree>
    <p:extLst>
      <p:ext uri="{BB962C8B-B14F-4D97-AF65-F5344CB8AC3E}">
        <p14:creationId xmlns:p14="http://schemas.microsoft.com/office/powerpoint/2010/main" val="920489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Imaginez</a:t>
            </a:r>
            <a:r>
              <a:rPr lang="en-US" dirty="0" smtClean="0"/>
              <a:t>,</a:t>
            </a:r>
            <a:r>
              <a:rPr lang="en-US" baseline="0" dirty="0" smtClean="0"/>
              <a:t> </a:t>
            </a:r>
            <a:r>
              <a:rPr lang="en-US" baseline="0" dirty="0" err="1" smtClean="0"/>
              <a:t>vous</a:t>
            </a:r>
            <a:r>
              <a:rPr lang="en-US" baseline="0" dirty="0" smtClean="0"/>
              <a:t> </a:t>
            </a:r>
            <a:r>
              <a:rPr lang="fr-FR" baseline="0" dirty="0" smtClean="0"/>
              <a:t>êtes une bande de 4 potes, et vous voulez faire la tourné des bars pour faire le classement des meilleurs bières de la ville.</a:t>
            </a:r>
          </a:p>
          <a:p>
            <a:endParaRPr lang="fr-FR" baseline="0" dirty="0" smtClean="0"/>
          </a:p>
          <a:p>
            <a:r>
              <a:rPr lang="fr-FR" baseline="0" dirty="0" smtClean="0"/>
              <a:t>Pour ça vous avez un appareil de mesure, alcoolémie et tout ça, ainsi qu’une checklist d’élément qualitatif</a:t>
            </a:r>
            <a:r>
              <a:rPr lang="mr-IN" baseline="0" dirty="0" smtClean="0"/>
              <a:t>…</a:t>
            </a:r>
            <a:r>
              <a:rPr lang="fr-FR" baseline="0" dirty="0" smtClean="0"/>
              <a:t> donc il faut gouter la bière!</a:t>
            </a:r>
          </a:p>
          <a:p>
            <a:r>
              <a:rPr lang="en-US" dirty="0" smtClean="0"/>
              <a:t>A la fin, </a:t>
            </a:r>
            <a:r>
              <a:rPr lang="en-US" dirty="0" err="1" smtClean="0"/>
              <a:t>vous</a:t>
            </a:r>
            <a:r>
              <a:rPr lang="en-US" dirty="0" smtClean="0"/>
              <a:t> </a:t>
            </a:r>
            <a:r>
              <a:rPr lang="en-US" dirty="0" err="1" smtClean="0"/>
              <a:t>avez</a:t>
            </a:r>
            <a:r>
              <a:rPr lang="en-US" dirty="0" smtClean="0"/>
              <a:t> un </a:t>
            </a:r>
            <a:r>
              <a:rPr lang="en-US" dirty="0" err="1" smtClean="0"/>
              <a:t>classement</a:t>
            </a:r>
            <a:r>
              <a:rPr lang="en-US" baseline="0" dirty="0" smtClean="0"/>
              <a:t> avec </a:t>
            </a:r>
            <a:r>
              <a:rPr lang="en-US" baseline="0" dirty="0" err="1" smtClean="0"/>
              <a:t>une</a:t>
            </a:r>
            <a:r>
              <a:rPr lang="en-US" baseline="0" dirty="0" smtClean="0"/>
              <a:t> note de 0 </a:t>
            </a:r>
            <a:r>
              <a:rPr lang="en-US" baseline="0" dirty="0" err="1" smtClean="0"/>
              <a:t>à</a:t>
            </a:r>
            <a:r>
              <a:rPr lang="en-US" baseline="0" dirty="0" smtClean="0"/>
              <a:t> 20.</a:t>
            </a:r>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22</a:t>
            </a:fld>
            <a:endParaRPr lang="en-US"/>
          </a:p>
        </p:txBody>
      </p:sp>
    </p:spTree>
    <p:extLst>
      <p:ext uri="{BB962C8B-B14F-4D97-AF65-F5344CB8AC3E}">
        <p14:creationId xmlns:p14="http://schemas.microsoft.com/office/powerpoint/2010/main" val="70718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Mais</a:t>
            </a:r>
            <a:r>
              <a:rPr lang="en-US" dirty="0" smtClean="0"/>
              <a:t> voila, </a:t>
            </a:r>
            <a:r>
              <a:rPr lang="en-US" dirty="0" err="1" smtClean="0"/>
              <a:t>dans</a:t>
            </a:r>
            <a:r>
              <a:rPr lang="en-US" dirty="0" smtClean="0"/>
              <a:t> </a:t>
            </a:r>
            <a:r>
              <a:rPr lang="en-US" dirty="0" err="1" smtClean="0"/>
              <a:t>votre</a:t>
            </a:r>
            <a:r>
              <a:rPr lang="en-US" dirty="0" smtClean="0"/>
              <a:t> </a:t>
            </a:r>
            <a:r>
              <a:rPr lang="en-US" dirty="0" err="1" smtClean="0"/>
              <a:t>ville</a:t>
            </a:r>
            <a:r>
              <a:rPr lang="en-US" dirty="0" smtClean="0"/>
              <a:t>,</a:t>
            </a:r>
            <a:r>
              <a:rPr lang="en-US" baseline="0" dirty="0" smtClean="0"/>
              <a:t> des bars </a:t>
            </a:r>
            <a:r>
              <a:rPr lang="en-US" baseline="0" dirty="0" err="1" smtClean="0"/>
              <a:t>il</a:t>
            </a:r>
            <a:r>
              <a:rPr lang="en-US" baseline="0" dirty="0" smtClean="0"/>
              <a:t> y en a beaucoup</a:t>
            </a:r>
            <a:r>
              <a:rPr lang="mr-IN" baseline="0" dirty="0" smtClean="0"/>
              <a:t>…</a:t>
            </a:r>
            <a:r>
              <a:rPr lang="fr-FR" baseline="0" dirty="0" smtClean="0"/>
              <a:t> en fait 20 pour être exact.</a:t>
            </a:r>
          </a:p>
          <a:p>
            <a:r>
              <a:rPr lang="fr-FR" baseline="0" dirty="0" smtClean="0"/>
              <a:t>C’est un gros problème</a:t>
            </a:r>
            <a:r>
              <a:rPr lang="mr-IN" baseline="0" dirty="0" smtClean="0"/>
              <a:t>…</a:t>
            </a:r>
            <a:r>
              <a:rPr lang="fr-FR" baseline="0" dirty="0" smtClean="0"/>
              <a:t> mais vous savez comment fonctionne le </a:t>
            </a:r>
            <a:r>
              <a:rPr lang="fr-FR" baseline="0" dirty="0" err="1" smtClean="0"/>
              <a:t>Big</a:t>
            </a:r>
            <a:r>
              <a:rPr lang="fr-FR" baseline="0" dirty="0" smtClean="0"/>
              <a:t> Data, alors pour appliquer la même logique: gros problème, donc solution </a:t>
            </a:r>
            <a:r>
              <a:rPr lang="fr-FR" baseline="0" dirty="0" err="1" smtClean="0"/>
              <a:t>Big</a:t>
            </a:r>
            <a:r>
              <a:rPr lang="fr-FR" baseline="0" dirty="0" smtClean="0"/>
              <a:t> Data</a:t>
            </a:r>
            <a:endParaRPr lang="en-US" baseline="0"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23</a:t>
            </a:fld>
            <a:endParaRPr lang="en-US"/>
          </a:p>
        </p:txBody>
      </p:sp>
    </p:spTree>
    <p:extLst>
      <p:ext uri="{BB962C8B-B14F-4D97-AF65-F5344CB8AC3E}">
        <p14:creationId xmlns:p14="http://schemas.microsoft.com/office/powerpoint/2010/main" val="184353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err="1" smtClean="0"/>
              <a:t>Comme</a:t>
            </a:r>
            <a:r>
              <a:rPr lang="en-US" dirty="0" smtClean="0"/>
              <a:t> </a:t>
            </a:r>
            <a:r>
              <a:rPr lang="en-US" dirty="0" err="1" smtClean="0"/>
              <a:t>vous</a:t>
            </a:r>
            <a:r>
              <a:rPr lang="en-US" dirty="0" smtClean="0"/>
              <a:t> </a:t>
            </a:r>
            <a:r>
              <a:rPr lang="fr-FR" dirty="0" smtClean="0"/>
              <a:t>êtes 4, et qu’il y a 20 bars, vous vous découpez la tâche: 5 bars chacun, puis</a:t>
            </a:r>
            <a:r>
              <a:rPr lang="fr-FR" baseline="0" dirty="0" smtClean="0"/>
              <a:t> vous allez comparer votre verdict entre vous.</a:t>
            </a:r>
          </a:p>
          <a:p>
            <a:endParaRPr lang="en-US" baseline="0" dirty="0" smtClean="0"/>
          </a:p>
          <a:p>
            <a:r>
              <a:rPr lang="en-US" baseline="0" dirty="0" err="1" smtClean="0"/>
              <a:t>C’est</a:t>
            </a:r>
            <a:r>
              <a:rPr lang="en-US" baseline="0" dirty="0" smtClean="0"/>
              <a:t> la base du Big Data: </a:t>
            </a:r>
            <a:r>
              <a:rPr lang="en-US" baseline="0" dirty="0" err="1" smtClean="0"/>
              <a:t>découper</a:t>
            </a:r>
            <a:r>
              <a:rPr lang="en-US" baseline="0" dirty="0" smtClean="0"/>
              <a:t> un </a:t>
            </a:r>
            <a:r>
              <a:rPr lang="en-US" baseline="0" dirty="0" err="1" smtClean="0"/>
              <a:t>gros</a:t>
            </a:r>
            <a:r>
              <a:rPr lang="en-US" baseline="0" dirty="0" smtClean="0"/>
              <a:t> </a:t>
            </a:r>
            <a:r>
              <a:rPr lang="en-US" baseline="0" dirty="0" err="1" smtClean="0"/>
              <a:t>problème</a:t>
            </a:r>
            <a:r>
              <a:rPr lang="en-US" baseline="0" dirty="0" smtClean="0"/>
              <a:t> en </a:t>
            </a:r>
            <a:r>
              <a:rPr lang="en-US" baseline="0" dirty="0" err="1" smtClean="0"/>
              <a:t>petits</a:t>
            </a:r>
            <a:r>
              <a:rPr lang="en-US" baseline="0" dirty="0" smtClean="0"/>
              <a:t> </a:t>
            </a:r>
            <a:r>
              <a:rPr lang="en-US" baseline="0" dirty="0" err="1" smtClean="0"/>
              <a:t>problèmes</a:t>
            </a:r>
            <a:r>
              <a:rPr lang="en-US" baseline="0" dirty="0" smtClean="0"/>
              <a:t>, pour </a:t>
            </a:r>
            <a:r>
              <a:rPr lang="en-US" baseline="0" dirty="0" err="1" smtClean="0"/>
              <a:t>paralleliser</a:t>
            </a:r>
            <a:r>
              <a:rPr lang="en-US" baseline="0" dirty="0" smtClean="0"/>
              <a:t> les t</a:t>
            </a:r>
            <a:r>
              <a:rPr lang="fr-FR" baseline="0" dirty="0" err="1" smtClean="0"/>
              <a:t>âches</a:t>
            </a:r>
            <a:r>
              <a:rPr lang="fr-FR" baseline="0" dirty="0" smtClean="0"/>
              <a:t>.</a:t>
            </a:r>
            <a:endParaRPr lang="en-US" dirty="0" smtClean="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24</a:t>
            </a:fld>
            <a:endParaRPr lang="en-US"/>
          </a:p>
        </p:txBody>
      </p:sp>
    </p:spTree>
    <p:extLst>
      <p:ext uri="{BB962C8B-B14F-4D97-AF65-F5344CB8AC3E}">
        <p14:creationId xmlns:p14="http://schemas.microsoft.com/office/powerpoint/2010/main" val="114897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smtClean="0"/>
              <a:t>Un de </a:t>
            </a:r>
            <a:r>
              <a:rPr lang="en-US" dirty="0" err="1" smtClean="0"/>
              <a:t>vos</a:t>
            </a:r>
            <a:r>
              <a:rPr lang="en-US" dirty="0" smtClean="0"/>
              <a:t> </a:t>
            </a:r>
            <a:r>
              <a:rPr lang="en-US" dirty="0" err="1" smtClean="0"/>
              <a:t>potes</a:t>
            </a:r>
            <a:r>
              <a:rPr lang="en-US" baseline="0" dirty="0" smtClean="0"/>
              <a:t> </a:t>
            </a:r>
            <a:r>
              <a:rPr lang="en-US" baseline="0" dirty="0" err="1" smtClean="0"/>
              <a:t>dit</a:t>
            </a:r>
            <a:r>
              <a:rPr lang="en-US" baseline="0" dirty="0" smtClean="0"/>
              <a:t>: “</a:t>
            </a:r>
            <a:r>
              <a:rPr lang="en-US" baseline="0" dirty="0" err="1" smtClean="0"/>
              <a:t>c’est</a:t>
            </a:r>
            <a:r>
              <a:rPr lang="en-US" baseline="0" dirty="0" smtClean="0"/>
              <a:t> super </a:t>
            </a:r>
            <a:r>
              <a:rPr lang="en-US" baseline="0" dirty="0" err="1" smtClean="0"/>
              <a:t>comme</a:t>
            </a:r>
            <a:r>
              <a:rPr lang="en-US" baseline="0" dirty="0" smtClean="0"/>
              <a:t> idée! </a:t>
            </a:r>
            <a:r>
              <a:rPr lang="en-US" baseline="0" dirty="0" err="1" smtClean="0"/>
              <a:t>Donc</a:t>
            </a:r>
            <a:r>
              <a:rPr lang="en-US" baseline="0" dirty="0" smtClean="0"/>
              <a:t> on </a:t>
            </a:r>
            <a:r>
              <a:rPr lang="en-US" baseline="0" dirty="0" err="1" smtClean="0"/>
              <a:t>va</a:t>
            </a:r>
            <a:r>
              <a:rPr lang="en-US" baseline="0" dirty="0" smtClean="0"/>
              <a:t> </a:t>
            </a:r>
            <a:r>
              <a:rPr lang="en-US" baseline="0" dirty="0" err="1" smtClean="0"/>
              <a:t>chacun</a:t>
            </a:r>
            <a:r>
              <a:rPr lang="en-US" baseline="0" dirty="0" smtClean="0"/>
              <a:t> </a:t>
            </a:r>
            <a:r>
              <a:rPr lang="en-US" baseline="0" dirty="0" err="1" smtClean="0"/>
              <a:t>aller</a:t>
            </a:r>
            <a:r>
              <a:rPr lang="en-US" baseline="0" dirty="0" smtClean="0"/>
              <a:t> </a:t>
            </a:r>
            <a:r>
              <a:rPr lang="en-US" baseline="0" dirty="0" err="1" smtClean="0"/>
              <a:t>dans</a:t>
            </a:r>
            <a:r>
              <a:rPr lang="en-US" baseline="0" dirty="0" smtClean="0"/>
              <a:t> un bar, </a:t>
            </a:r>
            <a:r>
              <a:rPr lang="en-US" baseline="0" dirty="0" err="1" smtClean="0"/>
              <a:t>prendre</a:t>
            </a:r>
            <a:r>
              <a:rPr lang="en-US" baseline="0" dirty="0" smtClean="0"/>
              <a:t> </a:t>
            </a:r>
            <a:r>
              <a:rPr lang="en-US" baseline="0" dirty="0" err="1" smtClean="0"/>
              <a:t>une</a:t>
            </a:r>
            <a:r>
              <a:rPr lang="en-US" baseline="0" dirty="0" smtClean="0"/>
              <a:t> </a:t>
            </a:r>
            <a:r>
              <a:rPr lang="en-US" baseline="0" dirty="0" err="1" smtClean="0"/>
              <a:t>bière</a:t>
            </a:r>
            <a:r>
              <a:rPr lang="en-US" baseline="0" dirty="0" smtClean="0"/>
              <a:t>, la </a:t>
            </a:r>
            <a:r>
              <a:rPr lang="en-US" baseline="0" dirty="0" err="1" smtClean="0"/>
              <a:t>rammener</a:t>
            </a:r>
            <a:r>
              <a:rPr lang="en-US" baseline="0" dirty="0" smtClean="0"/>
              <a:t> </a:t>
            </a:r>
            <a:r>
              <a:rPr lang="en-US" baseline="0" dirty="0" err="1" smtClean="0"/>
              <a:t>à</a:t>
            </a:r>
            <a:r>
              <a:rPr lang="en-US" baseline="0" dirty="0" smtClean="0"/>
              <a:t> la </a:t>
            </a:r>
            <a:r>
              <a:rPr lang="en-US" baseline="0" dirty="0" err="1" smtClean="0"/>
              <a:t>maison</a:t>
            </a:r>
            <a:r>
              <a:rPr lang="en-US" baseline="0" dirty="0" smtClean="0"/>
              <a:t>, </a:t>
            </a:r>
            <a:r>
              <a:rPr lang="en-US" baseline="0" dirty="0" err="1" smtClean="0"/>
              <a:t>puis</a:t>
            </a:r>
            <a:r>
              <a:rPr lang="en-US" baseline="0" dirty="0" smtClean="0"/>
              <a:t> la </a:t>
            </a:r>
            <a:r>
              <a:rPr lang="en-US" baseline="0" dirty="0" err="1" smtClean="0"/>
              <a:t>gouter</a:t>
            </a:r>
            <a:r>
              <a:rPr lang="en-US" baseline="0" dirty="0" smtClean="0"/>
              <a:t> et la </a:t>
            </a:r>
            <a:r>
              <a:rPr lang="en-US" baseline="0" dirty="0" err="1" smtClean="0"/>
              <a:t>noter</a:t>
            </a:r>
            <a:r>
              <a:rPr lang="en-US" baseline="0" dirty="0" smtClean="0"/>
              <a:t>, et on </a:t>
            </a:r>
            <a:r>
              <a:rPr lang="en-US" baseline="0" dirty="0" err="1" smtClean="0"/>
              <a:t>refait</a:t>
            </a:r>
            <a:r>
              <a:rPr lang="en-US" baseline="0" dirty="0" smtClean="0"/>
              <a:t> </a:t>
            </a:r>
            <a:r>
              <a:rPr lang="en-US" baseline="0" dirty="0" err="1" smtClean="0"/>
              <a:t>ça</a:t>
            </a:r>
            <a:r>
              <a:rPr lang="en-US" baseline="0" dirty="0" smtClean="0"/>
              <a:t> pour </a:t>
            </a:r>
            <a:r>
              <a:rPr lang="en-US" baseline="0" dirty="0" err="1" smtClean="0"/>
              <a:t>toutes</a:t>
            </a:r>
            <a:r>
              <a:rPr lang="en-US" baseline="0" dirty="0" smtClean="0"/>
              <a:t> les </a:t>
            </a:r>
            <a:r>
              <a:rPr lang="en-US" baseline="0" dirty="0" err="1" smtClean="0"/>
              <a:t>bières</a:t>
            </a:r>
            <a:r>
              <a:rPr lang="en-US" baseline="0" dirty="0" smtClean="0"/>
              <a:t> et </a:t>
            </a:r>
            <a:r>
              <a:rPr lang="en-US" baseline="0" dirty="0" err="1" smtClean="0"/>
              <a:t>tous</a:t>
            </a:r>
            <a:r>
              <a:rPr lang="en-US" baseline="0" dirty="0" smtClean="0"/>
              <a:t> les bars</a:t>
            </a:r>
            <a:r>
              <a:rPr lang="mr-IN" baseline="0" dirty="0" smtClean="0"/>
              <a:t>…</a:t>
            </a:r>
            <a:r>
              <a:rPr lang="fr-FR" baseline="0" dirty="0" smtClean="0"/>
              <a:t> »</a:t>
            </a:r>
          </a:p>
          <a:p>
            <a:endParaRPr lang="fr-FR" baseline="0" dirty="0" smtClean="0"/>
          </a:p>
          <a:p>
            <a:r>
              <a:rPr lang="fr-FR" baseline="0" dirty="0" smtClean="0"/>
              <a:t>Bon</a:t>
            </a:r>
            <a:r>
              <a:rPr lang="mr-IN" baseline="0" dirty="0" smtClean="0"/>
              <a:t>…</a:t>
            </a:r>
            <a:r>
              <a:rPr lang="fr-FR" baseline="0" dirty="0" smtClean="0"/>
              <a:t> vous avez compris qu’il y a un problème dans cette logique</a:t>
            </a:r>
            <a:r>
              <a:rPr lang="mr-IN" baseline="0" dirty="0" smtClean="0"/>
              <a:t>…</a:t>
            </a:r>
            <a:endParaRPr lang="fr-FR" baseline="0" dirty="0" smtClean="0"/>
          </a:p>
          <a:p>
            <a:r>
              <a:rPr lang="fr-FR" baseline="0" dirty="0" smtClean="0"/>
              <a:t>Et pourtant c’est ce qu’on fait tous les jours dans les programme informatiques</a:t>
            </a:r>
            <a:r>
              <a:rPr lang="mr-IN" baseline="0" dirty="0" smtClean="0"/>
              <a:t>…</a:t>
            </a:r>
            <a:endParaRPr lang="fr-FR" baseline="0" dirty="0" smtClean="0"/>
          </a:p>
          <a:p>
            <a:r>
              <a:rPr lang="fr-FR" baseline="0" dirty="0" smtClean="0"/>
              <a:t>Quand un programme a besoin de traiter de la données, il y a sans arrêt des aller-retour entre le programme et la données. C’est comme si vous téléchargiez internet sur votre poste pour trouver un site!</a:t>
            </a:r>
          </a:p>
          <a:p>
            <a:endParaRPr lang="fr-FR" baseline="0" dirty="0" smtClean="0"/>
          </a:p>
          <a:p>
            <a:endParaRPr lang="fr-FR" baseline="0" dirty="0" smtClean="0"/>
          </a:p>
          <a:p>
            <a:endParaRPr lang="en-US"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25</a:t>
            </a:fld>
            <a:endParaRPr lang="en-US"/>
          </a:p>
        </p:txBody>
      </p:sp>
    </p:spTree>
    <p:extLst>
      <p:ext uri="{BB962C8B-B14F-4D97-AF65-F5344CB8AC3E}">
        <p14:creationId xmlns:p14="http://schemas.microsoft.com/office/powerpoint/2010/main" val="1830831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Donc c’est un problème.</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Pas qu’à force de boire des bières ils vont finir par ne plus marcher droit ou ne plus retrouver la maison… mais pourquoi </a:t>
            </a:r>
            <a:r>
              <a:rPr lang="fr-FR" baseline="0" noProof="0" dirty="0" err="1" smtClean="0"/>
              <a:t>rammener</a:t>
            </a:r>
            <a:r>
              <a:rPr lang="fr-FR" baseline="0" noProof="0" dirty="0" smtClean="0"/>
              <a:t> la bière alors qu’on peut la déguster et la noter sur place? Ça éviterez pleins d’aller-retour, et ils reviendraient à la maison avec seulement le classement sous le bras!</a:t>
            </a:r>
          </a:p>
          <a:p>
            <a:endParaRPr lang="fr-FR" noProof="0" dirty="0" smtClean="0"/>
          </a:p>
          <a:p>
            <a:r>
              <a:rPr lang="fr-FR" noProof="0" dirty="0" smtClean="0"/>
              <a:t>Et c’est exactement</a:t>
            </a:r>
            <a:r>
              <a:rPr lang="fr-FR" baseline="0" noProof="0" dirty="0" smtClean="0"/>
              <a:t> comme ça que fonctionne les technologies </a:t>
            </a:r>
            <a:r>
              <a:rPr lang="fr-FR" baseline="0" noProof="0" dirty="0" err="1" smtClean="0"/>
              <a:t>Big</a:t>
            </a:r>
            <a:r>
              <a:rPr lang="fr-FR" baseline="0" noProof="0" dirty="0" smtClean="0"/>
              <a:t> Data pour traiter de gros volume d’information: </a:t>
            </a:r>
          </a:p>
          <a:p>
            <a:pPr marL="171450" indent="-171450">
              <a:buFontTx/>
              <a:buChar char="-"/>
            </a:pPr>
            <a:r>
              <a:rPr lang="fr-FR" baseline="0" noProof="0" dirty="0" smtClean="0"/>
              <a:t>Découpage d’un gros problème en petits problèmes</a:t>
            </a:r>
          </a:p>
          <a:p>
            <a:pPr marL="171450" indent="-171450">
              <a:buFontTx/>
              <a:buChar char="-"/>
            </a:pPr>
            <a:r>
              <a:rPr lang="fr-FR" baseline="0" noProof="0" dirty="0" smtClean="0"/>
              <a:t>Co-localisation des traitements avec les données</a:t>
            </a:r>
          </a:p>
          <a:p>
            <a:endParaRPr lang="fr-FR" noProof="0" dirty="0" smtClean="0"/>
          </a:p>
          <a:p>
            <a:r>
              <a:rPr lang="fr-FR" noProof="0" dirty="0" smtClean="0"/>
              <a:t>C’est la solution la plus efficace… mais pas sûr que ce soit la meilleur pour passer une bonne soirée…</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27</a:t>
            </a:fld>
            <a:endParaRPr lang="en-US"/>
          </a:p>
        </p:txBody>
      </p:sp>
    </p:spTree>
    <p:extLst>
      <p:ext uri="{BB962C8B-B14F-4D97-AF65-F5344CB8AC3E}">
        <p14:creationId xmlns:p14="http://schemas.microsoft.com/office/powerpoint/2010/main" val="1643250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55835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La NSA qui nous surveille</a:t>
            </a:r>
            <a:r>
              <a:rPr lang="mr-IN" baseline="0" noProof="0" dirty="0" smtClean="0"/>
              <a:t>…</a:t>
            </a:r>
            <a:endParaRPr lang="fr-FR"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Aux Etats-Unis on essaye même de prédire les crimes, ou plutôt le risque qu’un crime soit commis dans un quartier, afin d’y positionner des patrouilles de police</a:t>
            </a:r>
          </a:p>
          <a:p>
            <a:r>
              <a:rPr lang="fr-FR" baseline="0" noProof="0" dirty="0" smtClean="0"/>
              <a:t>On parle de Facebook qui collecte vos données, mais ce ne sont pas les seuls pour mieux vous connaitre et mieux vendre</a:t>
            </a:r>
          </a:p>
          <a:p>
            <a:endParaRPr lang="fr-FR" dirty="0"/>
          </a:p>
        </p:txBody>
      </p:sp>
    </p:spTree>
    <p:extLst>
      <p:ext uri="{BB962C8B-B14F-4D97-AF65-F5344CB8AC3E}">
        <p14:creationId xmlns:p14="http://schemas.microsoft.com/office/powerpoint/2010/main" val="96794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noProof="0" dirty="0" smtClean="0"/>
              <a:t>C’est aussi grâce au </a:t>
            </a:r>
            <a:r>
              <a:rPr lang="fr-FR" baseline="0" noProof="0" dirty="0" err="1" smtClean="0"/>
              <a:t>Big</a:t>
            </a:r>
            <a:r>
              <a:rPr lang="fr-FR" baseline="0" noProof="0" dirty="0" smtClean="0"/>
              <a:t> Data que Amazon vous propose des pubs adapté à vos envies </a:t>
            </a:r>
            <a:r>
              <a:rPr lang="fr-FR" baseline="0" noProof="0" dirty="0" smtClean="0">
                <a:sym typeface="Wingdings"/>
              </a:rPr>
              <a:t></a:t>
            </a:r>
            <a:endParaRPr lang="fr-FR" baseline="0" noProof="0" dirty="0" smtClean="0"/>
          </a:p>
          <a:p>
            <a:endParaRPr lang="en-US" dirty="0" smtClean="0"/>
          </a:p>
          <a:p>
            <a:endParaRPr lang="fr-FR" dirty="0"/>
          </a:p>
        </p:txBody>
      </p:sp>
    </p:spTree>
    <p:extLst>
      <p:ext uri="{BB962C8B-B14F-4D97-AF65-F5344CB8AC3E}">
        <p14:creationId xmlns:p14="http://schemas.microsoft.com/office/powerpoint/2010/main" val="48114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baseline="0" noProof="0" dirty="0" smtClean="0"/>
              <a:t>Ca ne s’applique pas qu’au marketing ou la surveillance. </a:t>
            </a:r>
          </a:p>
          <a:p>
            <a:r>
              <a:rPr lang="fr-FR" baseline="0" noProof="0" dirty="0" smtClean="0"/>
              <a:t>Dans l'aéronautique ou le ferroviaire on souhaite prédire les pannes de manière toujours plus précise et plus rapide. </a:t>
            </a:r>
          </a:p>
          <a:p>
            <a:pPr marL="0" marR="0" indent="0" defTabSz="457200" eaLnBrk="1" fontAlgn="auto" latinLnBrk="0" hangingPunct="1">
              <a:lnSpc>
                <a:spcPct val="117999"/>
              </a:lnSpc>
              <a:spcBef>
                <a:spcPts val="0"/>
              </a:spcBef>
              <a:spcAft>
                <a:spcPts val="0"/>
              </a:spcAft>
              <a:buClrTx/>
              <a:buSzTx/>
              <a:buFontTx/>
              <a:buNone/>
              <a:tabLst/>
              <a:defRPr/>
            </a:pPr>
            <a:r>
              <a:rPr lang="fr-FR" baseline="0" noProof="0" dirty="0" smtClean="0"/>
              <a:t>Dans le médical le </a:t>
            </a:r>
            <a:r>
              <a:rPr lang="fr-FR" baseline="0" noProof="0" dirty="0" err="1" smtClean="0"/>
              <a:t>Big</a:t>
            </a:r>
            <a:r>
              <a:rPr lang="fr-FR" baseline="0" noProof="0" dirty="0" smtClean="0"/>
              <a:t> Data permet l’analyse génétique plus rapidement et pour moins cher.</a:t>
            </a:r>
          </a:p>
          <a:p>
            <a:endParaRPr lang="fr-FR" baseline="0" noProof="0" dirty="0" smtClean="0"/>
          </a:p>
          <a:p>
            <a:r>
              <a:rPr lang="fr-FR" baseline="0" noProof="0" dirty="0" smtClean="0"/>
              <a:t>Grace au </a:t>
            </a:r>
            <a:r>
              <a:rPr lang="fr-FR" baseline="0" noProof="0" dirty="0" err="1" smtClean="0"/>
              <a:t>Big</a:t>
            </a:r>
            <a:r>
              <a:rPr lang="fr-FR" baseline="0" noProof="0" dirty="0" smtClean="0"/>
              <a:t> Data, on a pu analyser de grosses bases de données d’images pour améliorer la détection de forme, comme ce qu’on retrouve dans les futures voitures sans chauffeur</a:t>
            </a:r>
          </a:p>
          <a:p>
            <a:endParaRPr lang="fr-FR" baseline="0" noProof="0" dirty="0" smtClean="0"/>
          </a:p>
          <a:p>
            <a:endParaRPr lang="fr-FR" dirty="0"/>
          </a:p>
        </p:txBody>
      </p:sp>
    </p:spTree>
    <p:extLst>
      <p:ext uri="{BB962C8B-B14F-4D97-AF65-F5344CB8AC3E}">
        <p14:creationId xmlns:p14="http://schemas.microsoft.com/office/powerpoint/2010/main" val="126660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Ça c’est un ordinateur,</a:t>
            </a:r>
            <a:r>
              <a:rPr lang="fr-FR" baseline="0" noProof="0" dirty="0" smtClean="0"/>
              <a:t> pour simplifier.</a:t>
            </a:r>
          </a:p>
          <a:p>
            <a:r>
              <a:rPr lang="fr-FR" baseline="0" noProof="0" dirty="0" smtClean="0"/>
              <a:t>On a les données qui vont monter au CPU pour être traité: calcul de KPI, Machine Learning, etc.</a:t>
            </a:r>
          </a:p>
          <a:p>
            <a:endParaRPr lang="fr-FR" baseline="0" noProof="0" dirty="0" smtClean="0"/>
          </a:p>
          <a:p>
            <a:r>
              <a:rPr lang="fr-FR" baseline="0" noProof="0" dirty="0" smtClean="0"/>
              <a:t>On remarque déjà ici qu’on a une mémoire intermédiaire entre le disque et la CPU: </a:t>
            </a:r>
          </a:p>
          <a:p>
            <a:r>
              <a:rPr lang="fr-FR" baseline="0" noProof="0" dirty="0" smtClean="0"/>
              <a:t>Pour les données qui vont faire des allers retours avec la CPU, les données chaudes, on va mettre ça en mémoire car c’est plus rapide.</a:t>
            </a:r>
          </a:p>
          <a:p>
            <a:r>
              <a:rPr lang="fr-FR" baseline="0" noProof="0" dirty="0" smtClean="0"/>
              <a:t>Imaginer le trajet entre la CPU et la mémoire comme une autoroute</a:t>
            </a:r>
            <a:r>
              <a:rPr lang="mr-IN" baseline="0" noProof="0" dirty="0" smtClean="0"/>
              <a:t>…</a:t>
            </a:r>
            <a:r>
              <a:rPr lang="fr-FR" baseline="0" noProof="0" dirty="0" smtClean="0"/>
              <a:t> vide car il y a peu de données en RAM.</a:t>
            </a:r>
          </a:p>
          <a:p>
            <a:endParaRPr lang="fr-FR" baseline="0" noProof="0" dirty="0" smtClean="0"/>
          </a:p>
          <a:p>
            <a:r>
              <a:rPr lang="fr-FR" baseline="0" noProof="0" dirty="0" smtClean="0"/>
              <a:t>Entre le disque et la RAM c’est autre chose: il y a beaucoup d’informations, et en plus ça va moins vite. C’est comme une nationale avec de bouchons en heure de pointe.</a:t>
            </a:r>
          </a:p>
          <a:p>
            <a:endParaRPr lang="fr-FR" baseline="0" noProof="0" dirty="0" smtClean="0"/>
          </a:p>
          <a:p>
            <a:r>
              <a:rPr lang="fr-FR" baseline="0" noProof="0" dirty="0" smtClean="0"/>
              <a:t> </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14</a:t>
            </a:fld>
            <a:endParaRPr lang="en-US"/>
          </a:p>
        </p:txBody>
      </p:sp>
    </p:spTree>
    <p:extLst>
      <p:ext uri="{BB962C8B-B14F-4D97-AF65-F5344CB8AC3E}">
        <p14:creationId xmlns:p14="http://schemas.microsoft.com/office/powerpoint/2010/main" val="158519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Et si vous brancher 2 PC ensembles avec un </a:t>
            </a:r>
            <a:r>
              <a:rPr lang="fr-FR" noProof="0" dirty="0" err="1" smtClean="0"/>
              <a:t>cable</a:t>
            </a:r>
            <a:r>
              <a:rPr lang="fr-FR" baseline="0" noProof="0" dirty="0" smtClean="0"/>
              <a:t> réseau, le transfert d’information est encore plus lent.</a:t>
            </a:r>
          </a:p>
          <a:p>
            <a:r>
              <a:rPr lang="fr-FR" baseline="0" noProof="0" dirty="0" smtClean="0"/>
              <a:t>Imaginer comme si c’était un chemin de terre en campagne, avec des voitures qui se perdent en chemin</a:t>
            </a:r>
            <a:r>
              <a:rPr lang="mr-IN" baseline="0" noProof="0" dirty="0" smtClean="0"/>
              <a:t>…</a:t>
            </a:r>
            <a:endParaRPr lang="fr-FR" baseline="0" noProof="0" dirty="0" smtClean="0"/>
          </a:p>
          <a:p>
            <a:r>
              <a:rPr lang="fr-FR" baseline="0" noProof="0" dirty="0" smtClean="0"/>
              <a:t>Nom seulement le réseau c’est lent, mais les données peuvent être perdu en chemin, on doit alors les </a:t>
            </a:r>
            <a:r>
              <a:rPr lang="fr-FR" baseline="0" noProof="0" dirty="0" err="1" smtClean="0"/>
              <a:t>re</a:t>
            </a:r>
            <a:r>
              <a:rPr lang="fr-FR" baseline="0" noProof="0" dirty="0" smtClean="0"/>
              <a:t>-envoyer pour qu’elles arrivent à destination</a:t>
            </a:r>
            <a:r>
              <a:rPr lang="mr-IN" baseline="0" noProof="0" dirty="0" smtClean="0"/>
              <a:t>…</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15</a:t>
            </a:fld>
            <a:endParaRPr lang="en-US"/>
          </a:p>
        </p:txBody>
      </p:sp>
    </p:spTree>
    <p:extLst>
      <p:ext uri="{BB962C8B-B14F-4D97-AF65-F5344CB8AC3E}">
        <p14:creationId xmlns:p14="http://schemas.microsoft.com/office/powerpoint/2010/main" val="101616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Quand on voulait augmenter la puissance de calcul</a:t>
            </a:r>
            <a:r>
              <a:rPr lang="fr-FR" baseline="0" noProof="0" dirty="0" smtClean="0"/>
              <a:t> et le stockage, on upgradé la machine à son maximum.</a:t>
            </a:r>
          </a:p>
          <a:p>
            <a:endParaRPr lang="fr-FR" baseline="0" noProof="0" dirty="0" smtClean="0"/>
          </a:p>
          <a:p>
            <a:r>
              <a:rPr lang="fr-FR" baseline="0" noProof="0" dirty="0" smtClean="0"/>
              <a:t>Les bases de données ont évolué pour en tirer bénéfice. En effet, si vous branchez plusieurs disques dure, il y a un matériel, le contrôleur RAID, qui fait semblant qu’il n’y ait qu’un seul gros disque. Donc c‘est transparent pour la base de données.</a:t>
            </a:r>
          </a:p>
          <a:p>
            <a:r>
              <a:rPr lang="fr-FR" baseline="0" noProof="0" dirty="0" smtClean="0"/>
              <a:t>Idem pour la mémoire.</a:t>
            </a:r>
          </a:p>
          <a:p>
            <a:r>
              <a:rPr lang="fr-FR" baseline="0" noProof="0" dirty="0" smtClean="0"/>
              <a:t>Mais quand on a inventé les multi-CPU, c’était la révolution: il fallait repenser son application pour tirer bénéfice de tous ces CPU, sinon on n’allait en utiliser qu’un à 100%.</a:t>
            </a:r>
          </a:p>
          <a:p>
            <a:endParaRPr lang="fr-FR" baseline="0" noProof="0" dirty="0" smtClean="0"/>
          </a:p>
          <a:p>
            <a:r>
              <a:rPr lang="fr-FR" baseline="0" noProof="0" dirty="0" smtClean="0"/>
              <a:t>On parle même de technologie MPP, </a:t>
            </a:r>
            <a:r>
              <a:rPr lang="fr-FR" baseline="0" noProof="0" dirty="0" err="1" smtClean="0"/>
              <a:t>Massivelly</a:t>
            </a:r>
            <a:r>
              <a:rPr lang="fr-FR" baseline="0" noProof="0" dirty="0" smtClean="0"/>
              <a:t> </a:t>
            </a:r>
            <a:r>
              <a:rPr lang="fr-FR" baseline="0" noProof="0" dirty="0" err="1" smtClean="0"/>
              <a:t>Parallel</a:t>
            </a:r>
            <a:r>
              <a:rPr lang="fr-FR" baseline="0" noProof="0" dirty="0" smtClean="0"/>
              <a:t> </a:t>
            </a:r>
            <a:r>
              <a:rPr lang="fr-FR" baseline="0" noProof="0" dirty="0" err="1" smtClean="0"/>
              <a:t>Processing</a:t>
            </a:r>
            <a:endParaRPr lang="fr-FR" baseline="0" noProof="0" dirty="0" smtClean="0"/>
          </a:p>
          <a:p>
            <a:endParaRPr lang="fr-FR" baseline="0" noProof="0" dirty="0" smtClean="0"/>
          </a:p>
          <a:p>
            <a:r>
              <a:rPr lang="fr-FR" baseline="0" noProof="0" dirty="0" smtClean="0"/>
              <a:t>Mais quand on voulait brancher plusieurs machines entre elles avec un réseau, ça ne fonctionnait pas bien à cause du problème de performance du réseau. Ça fonctionne dans certains cas, à condition d’avoir un réseau très cher ultra-performant, mais même malgré ça, on atteint des limites physiques.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16</a:t>
            </a:fld>
            <a:endParaRPr lang="en-US"/>
          </a:p>
        </p:txBody>
      </p:sp>
    </p:spTree>
    <p:extLst>
      <p:ext uri="{BB962C8B-B14F-4D97-AF65-F5344CB8AC3E}">
        <p14:creationId xmlns:p14="http://schemas.microsoft.com/office/powerpoint/2010/main" val="1982259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fr-FR" noProof="0" dirty="0" smtClean="0"/>
              <a:t>Donc les géants du Web ont inventés</a:t>
            </a:r>
            <a:r>
              <a:rPr lang="fr-FR" baseline="0" noProof="0" dirty="0" smtClean="0"/>
              <a:t> des technologies qui fonctionnent comme notre problème de classement de bière:</a:t>
            </a:r>
          </a:p>
          <a:p>
            <a:pPr marL="171450" indent="-171450">
              <a:buFontTx/>
              <a:buChar char="-"/>
            </a:pPr>
            <a:r>
              <a:rPr lang="fr-FR" baseline="0" noProof="0" dirty="0" smtClean="0"/>
              <a:t>Découper le problème en plusieurs petits problèmes, en découpant la donnée et le traitement sur plusieurs machine</a:t>
            </a:r>
          </a:p>
          <a:p>
            <a:pPr marL="171450" indent="-171450">
              <a:buFontTx/>
              <a:buChar char="-"/>
            </a:pPr>
            <a:r>
              <a:rPr lang="fr-FR" noProof="0" dirty="0" smtClean="0"/>
              <a:t>Envoyer les traitements proche des données, et collecter les résultats pour les </a:t>
            </a:r>
            <a:r>
              <a:rPr lang="fr-FR" noProof="0" dirty="0" err="1" smtClean="0"/>
              <a:t>re-aggreger</a:t>
            </a:r>
            <a:r>
              <a:rPr lang="fr-FR" noProof="0" dirty="0" smtClean="0"/>
              <a:t>, donc peu d’information circule</a:t>
            </a:r>
            <a:r>
              <a:rPr lang="fr-FR" baseline="0" noProof="0" dirty="0" smtClean="0"/>
              <a:t> sur le réseau: au départ le programme, à la fin des résultats</a:t>
            </a:r>
            <a:endParaRPr lang="fr-FR" noProof="0" dirty="0"/>
          </a:p>
        </p:txBody>
      </p:sp>
      <p:sp>
        <p:nvSpPr>
          <p:cNvPr id="4" name="Espace réservé du numéro de diapositive 3"/>
          <p:cNvSpPr>
            <a:spLocks noGrp="1"/>
          </p:cNvSpPr>
          <p:nvPr>
            <p:ph type="sldNum" sz="quarter" idx="10"/>
          </p:nvPr>
        </p:nvSpPr>
        <p:spPr>
          <a:xfrm>
            <a:off x="3884613" y="8685213"/>
            <a:ext cx="2971800" cy="457200"/>
          </a:xfrm>
          <a:prstGeom prst="rect">
            <a:avLst/>
          </a:prstGeom>
        </p:spPr>
        <p:txBody>
          <a:bodyPr/>
          <a:lstStyle/>
          <a:p>
            <a:fld id="{8BF7BEAD-5D40-964E-992A-2AD6F9B7A39C}" type="slidenum">
              <a:rPr lang="en-US" smtClean="0"/>
              <a:pPr/>
              <a:t>18</a:t>
            </a:fld>
            <a:endParaRPr lang="en-US"/>
          </a:p>
        </p:txBody>
      </p:sp>
    </p:spTree>
    <p:extLst>
      <p:ext uri="{BB962C8B-B14F-4D97-AF65-F5344CB8AC3E}">
        <p14:creationId xmlns:p14="http://schemas.microsoft.com/office/powerpoint/2010/main" val="1615779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8" name="Grouper 7"/>
          <p:cNvGrpSpPr/>
          <p:nvPr userDrawn="1"/>
        </p:nvGrpSpPr>
        <p:grpSpPr>
          <a:xfrm>
            <a:off x="66260" y="12975965"/>
            <a:ext cx="3161844" cy="731105"/>
            <a:chOff x="14656940" y="9871150"/>
            <a:chExt cx="7924800" cy="1832431"/>
          </a:xfrm>
        </p:grpSpPr>
        <p:sp>
          <p:nvSpPr>
            <p:cNvPr id="9" name="Rectangle 8"/>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re et texte">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Texte du titre</a:t>
            </a:r>
          </a:p>
        </p:txBody>
      </p:sp>
      <p:sp>
        <p:nvSpPr>
          <p:cNvPr id="227" name="Shape 22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28" name="Shape 228"/>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676400" y="12712701"/>
            <a:ext cx="5486400" cy="730250"/>
          </a:xfrm>
          <a:prstGeom prst="rect">
            <a:avLst/>
          </a:prstGeom>
        </p:spPr>
        <p:txBody>
          <a:bodyPr lIns="182880" tIns="91440" rIns="182880" bIns="91440"/>
          <a:lstStyle/>
          <a:p>
            <a:fld id="{AA8A8B5E-D939-FE44-8C38-3094B6C5F9FD}" type="datetimeFigureOut">
              <a:rPr lang="en-US" smtClean="0"/>
              <a:pPr/>
              <a:t>4/2/17</a:t>
            </a:fld>
            <a:endParaRPr lang="en-US"/>
          </a:p>
        </p:txBody>
      </p:sp>
      <p:sp>
        <p:nvSpPr>
          <p:cNvPr id="3" name="Espace réservé du pied de page 2"/>
          <p:cNvSpPr>
            <a:spLocks noGrp="1"/>
          </p:cNvSpPr>
          <p:nvPr>
            <p:ph type="ftr" sz="quarter" idx="11"/>
          </p:nvPr>
        </p:nvSpPr>
        <p:spPr>
          <a:xfrm>
            <a:off x="8077200" y="12712701"/>
            <a:ext cx="8229600" cy="730250"/>
          </a:xfrm>
          <a:prstGeom prst="rect">
            <a:avLst/>
          </a:prstGeom>
        </p:spPr>
        <p:txBody>
          <a:bodyPr lIns="182880" tIns="91440" rIns="182880" bIns="91440"/>
          <a:lstStyle/>
          <a:p>
            <a:endParaRPr lang="en-US"/>
          </a:p>
        </p:txBody>
      </p:sp>
      <p:sp>
        <p:nvSpPr>
          <p:cNvPr id="4" name="Espace réservé du numéro de diapositive 3"/>
          <p:cNvSpPr>
            <a:spLocks noGrp="1"/>
          </p:cNvSpPr>
          <p:nvPr>
            <p:ph type="sldNum" sz="quarter" idx="12"/>
          </p:nvPr>
        </p:nvSpPr>
        <p:spPr>
          <a:xfrm>
            <a:off x="11858463" y="13019484"/>
            <a:ext cx="649216" cy="482823"/>
          </a:xfrm>
        </p:spPr>
        <p:txBody>
          <a:bodyPr/>
          <a:lstStyle/>
          <a:p>
            <a:fld id="{DF645ABE-4265-D64F-9963-6E6FA0DF2448}" type="slidenum">
              <a:rPr lang="en-US" smtClean="0"/>
              <a:pPr/>
              <a:t>‹#›</a:t>
            </a:fld>
            <a:endParaRPr lang="en-US"/>
          </a:p>
        </p:txBody>
      </p:sp>
    </p:spTree>
    <p:extLst>
      <p:ext uri="{BB962C8B-B14F-4D97-AF65-F5344CB8AC3E}">
        <p14:creationId xmlns:p14="http://schemas.microsoft.com/office/powerpoint/2010/main" val="5447336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tandard with title">
    <p:spTree>
      <p:nvGrpSpPr>
        <p:cNvPr id="1" name=""/>
        <p:cNvGrpSpPr/>
        <p:nvPr/>
      </p:nvGrpSpPr>
      <p:grpSpPr>
        <a:xfrm>
          <a:off x="0" y="0"/>
          <a:ext cx="0" cy="0"/>
          <a:chOff x="0" y="0"/>
          <a:chExt cx="0" cy="0"/>
        </a:xfrm>
      </p:grpSpPr>
      <p:sp>
        <p:nvSpPr>
          <p:cNvPr id="28" name="Title Placeholder 17"/>
          <p:cNvSpPr>
            <a:spLocks noGrp="1"/>
          </p:cNvSpPr>
          <p:nvPr>
            <p:ph type="title"/>
          </p:nvPr>
        </p:nvSpPr>
        <p:spPr>
          <a:xfrm>
            <a:off x="668869" y="377838"/>
            <a:ext cx="23046266" cy="720724"/>
          </a:xfrm>
          <a:prstGeom prst="rect">
            <a:avLst/>
          </a:prstGeom>
        </p:spPr>
        <p:txBody>
          <a:bodyPr vert="horz" lIns="0" tIns="127746" rIns="0" bIns="127746" rtlCol="0" anchor="ctr">
            <a:normAutofit/>
          </a:bodyPr>
          <a:lstStyle/>
          <a:p>
            <a:pPr marL="0" marR="0" lvl="0" indent="0" algn="l" defTabSz="2554756" rtl="0" eaLnBrk="1" fontAlgn="base" latinLnBrk="0" hangingPunct="1">
              <a:lnSpc>
                <a:spcPct val="90000"/>
              </a:lnSpc>
              <a:spcBef>
                <a:spcPct val="0"/>
              </a:spcBef>
              <a:spcAft>
                <a:spcPct val="0"/>
              </a:spcAft>
              <a:buClrTx/>
              <a:buSzTx/>
              <a:buFontTx/>
              <a:buNone/>
              <a:tabLst/>
              <a:defRPr/>
            </a:pPr>
            <a:r>
              <a:rPr kumimoji="0" lang="en-US" sz="6600" b="0" i="0" u="none" strike="noStrike" kern="1200" cap="all" spc="0" normalizeH="0" baseline="0" noProof="0" dirty="0" smtClean="0">
                <a:ln>
                  <a:noFill/>
                </a:ln>
                <a:solidFill>
                  <a:schemeClr val="tx1"/>
                </a:solidFill>
                <a:effectLst/>
                <a:uLnTx/>
                <a:uFillTx/>
                <a:latin typeface="Arial" pitchFamily="34" charset="0"/>
                <a:ea typeface="+mj-ea"/>
                <a:cs typeface="Arial" pitchFamily="34" charset="0"/>
              </a:rPr>
              <a:t>Click to edit Master title style</a:t>
            </a:r>
            <a:endParaRPr lang="en-GB" dirty="0"/>
          </a:p>
        </p:txBody>
      </p:sp>
      <p:sp>
        <p:nvSpPr>
          <p:cNvPr id="31" name="Slide Number Placeholder 5"/>
          <p:cNvSpPr txBox="1">
            <a:spLocks/>
          </p:cNvSpPr>
          <p:nvPr/>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
        <p:nvSpPr>
          <p:cNvPr id="4" name="Slide Number Placeholder 5"/>
          <p:cNvSpPr txBox="1">
            <a:spLocks/>
          </p:cNvSpPr>
          <p:nvPr userDrawn="1"/>
        </p:nvSpPr>
        <p:spPr>
          <a:xfrm>
            <a:off x="22369134" y="377836"/>
            <a:ext cx="1346004" cy="720724"/>
          </a:xfrm>
          <a:prstGeom prst="rect">
            <a:avLst/>
          </a:prstGeom>
        </p:spPr>
        <p:txBody>
          <a:bodyPr vert="horz" lIns="0" tIns="0" rIns="0" bIns="0" rtlCol="0" anchor="t"/>
          <a:lstStyle>
            <a:lvl1pPr algn="r">
              <a:defRPr sz="800" b="1">
                <a:solidFill>
                  <a:schemeClr val="tx1"/>
                </a:solidFill>
                <a:latin typeface="Arial" pitchFamily="34" charset="0"/>
                <a:cs typeface="Arial" pitchFamily="34" charset="0"/>
              </a:defRPr>
            </a:lvl1pPr>
          </a:lstStyle>
          <a:p>
            <a:pPr marL="0" marR="0" lvl="0" indent="0" algn="r" defTabSz="2554756"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smtClean="0">
                <a:ln>
                  <a:noFill/>
                </a:ln>
                <a:solidFill>
                  <a:srgbClr val="333333"/>
                </a:solidFill>
                <a:effectLst/>
                <a:uLnTx/>
                <a:uFillTx/>
                <a:latin typeface="Arial" pitchFamily="34" charset="0"/>
                <a:ea typeface="+mn-ea"/>
                <a:cs typeface="Arial" pitchFamily="34" charset="0"/>
              </a:rPr>
              <a:t> </a:t>
            </a:r>
            <a:fld id="{C6CC3D56-96BB-45E4-94D9-DF781FE65A81}" type="slidenum">
              <a:rPr kumimoji="0" lang="en-GB" sz="4800" b="0" i="0" u="none" strike="noStrike" kern="1200" cap="none" spc="0" normalizeH="0" baseline="0" noProof="0" smtClean="0">
                <a:ln>
                  <a:noFill/>
                </a:ln>
                <a:solidFill>
                  <a:srgbClr val="333333"/>
                </a:solidFill>
                <a:effectLst/>
                <a:uLnTx/>
                <a:uFillTx/>
                <a:latin typeface="Arial" pitchFamily="34" charset="0"/>
                <a:ea typeface="+mn-ea"/>
                <a:cs typeface="Arial" pitchFamily="34" charset="0"/>
              </a:rPr>
              <a:pPr marL="0" marR="0" lvl="0" indent="0" algn="r" defTabSz="2554756" rtl="0" eaLnBrk="1" fontAlgn="auto" latinLnBrk="0" hangingPunct="1">
                <a:lnSpc>
                  <a:spcPct val="100000"/>
                </a:lnSpc>
                <a:spcBef>
                  <a:spcPts val="0"/>
                </a:spcBef>
                <a:spcAft>
                  <a:spcPts val="0"/>
                </a:spcAft>
                <a:buClrTx/>
                <a:buSzTx/>
                <a:buFontTx/>
                <a:buNone/>
                <a:tabLst/>
                <a:defRPr/>
              </a:pPr>
              <a:t>‹#›</a:t>
            </a:fld>
            <a:endParaRPr kumimoji="0" lang="en-GB" sz="4800" b="0" i="0" u="none" strike="noStrike" kern="1200" cap="none" spc="0" normalizeH="0" baseline="0" noProof="0" dirty="0">
              <a:ln>
                <a:noFill/>
              </a:ln>
              <a:solidFill>
                <a:srgbClr val="333333"/>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06056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sz="3600"/>
          </a:p>
        </p:txBody>
      </p:sp>
      <p:pic>
        <p:nvPicPr>
          <p:cNvPr id="1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820378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sz="3600"/>
          </a:p>
        </p:txBody>
      </p:sp>
      <p:pic>
        <p:nvPicPr>
          <p:cNvPr id="2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spTree>
    <p:extLst>
      <p:ext uri="{BB962C8B-B14F-4D97-AF65-F5344CB8AC3E}">
        <p14:creationId xmlns:p14="http://schemas.microsoft.com/office/powerpoint/2010/main" val="103674380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4"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extLst>
      <p:ext uri="{BB962C8B-B14F-4D97-AF65-F5344CB8AC3E}">
        <p14:creationId xmlns:p14="http://schemas.microsoft.com/office/powerpoint/2010/main" val="8062586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extLst>
      <p:ext uri="{BB962C8B-B14F-4D97-AF65-F5344CB8AC3E}">
        <p14:creationId xmlns:p14="http://schemas.microsoft.com/office/powerpoint/2010/main" val="6657611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re et texte vide">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61" name="Shape 61"/>
          <p:cNvSpPr/>
          <p:nvPr/>
        </p:nvSpPr>
        <p:spPr>
          <a:xfrm>
            <a:off x="3012281" y="6752587"/>
            <a:ext cx="18359438" cy="210826"/>
          </a:xfrm>
          <a:prstGeom prst="rect">
            <a:avLst/>
          </a:prstGeom>
          <a:solidFill>
            <a:srgbClr val="EDAF1F"/>
          </a:solidFill>
          <a:ln w="12700">
            <a:miter lim="400000"/>
          </a:ln>
        </p:spPr>
        <p:txBody>
          <a:bodyPr lIns="71437" tIns="71437" rIns="71437" bIns="71437" anchor="ctr"/>
          <a:lstStyle/>
          <a:p>
            <a:pPr>
              <a:defRPr sz="3600"/>
            </a:pPr>
            <a:endParaRPr sz="3600"/>
          </a:p>
        </p:txBody>
      </p:sp>
      <p:sp>
        <p:nvSpPr>
          <p:cNvPr id="62" name="Shape 62"/>
          <p:cNvSpPr/>
          <p:nvPr/>
        </p:nvSpPr>
        <p:spPr>
          <a:xfrm>
            <a:off x="-4949" y="12917434"/>
            <a:ext cx="24393896" cy="848168"/>
          </a:xfrm>
          <a:prstGeom prst="rect">
            <a:avLst/>
          </a:prstGeom>
          <a:blipFill rotWithShape="1">
            <a:blip r:embed="rId2"/>
            <a:stretch>
              <a:fillRect/>
            </a:stretch>
          </a:blipFill>
          <a:ln w="12700">
            <a:miter lim="400000"/>
          </a:ln>
        </p:spPr>
        <p:txBody>
          <a:bodyPr lIns="71437" tIns="71437" rIns="71437" bIns="71437" anchor="ctr"/>
          <a:lstStyle/>
          <a:p>
            <a:pPr>
              <a:defRPr sz="3600"/>
            </a:pPr>
            <a:endParaRPr sz="3600"/>
          </a:p>
        </p:txBody>
      </p:sp>
      <p:pic>
        <p:nvPicPr>
          <p:cNvPr id="63"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64" name="Shape 6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65" name="Shape 65"/>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66" name="Shape 66"/>
          <p:cNvSpPr>
            <a:spLocks noGrp="1"/>
          </p:cNvSpPr>
          <p:nvPr>
            <p:ph type="title"/>
          </p:nvPr>
        </p:nvSpPr>
        <p:spPr>
          <a:xfrm>
            <a:off x="3054805" y="3954596"/>
            <a:ext cx="18256531" cy="1786067"/>
          </a:xfrm>
          <a:prstGeom prst="rect">
            <a:avLst/>
          </a:prstGeom>
        </p:spPr>
        <p:txBody>
          <a:bodyPr/>
          <a:lstStyle/>
          <a:p>
            <a:r>
              <a:t>Texte du titre</a:t>
            </a:r>
          </a:p>
        </p:txBody>
      </p:sp>
    </p:spTree>
    <p:extLst>
      <p:ext uri="{BB962C8B-B14F-4D97-AF65-F5344CB8AC3E}">
        <p14:creationId xmlns:p14="http://schemas.microsoft.com/office/powerpoint/2010/main" val="135370051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Code">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73" name="Shape 73"/>
          <p:cNvSpPr>
            <a:spLocks noGrp="1"/>
          </p:cNvSpPr>
          <p:nvPr>
            <p:ph type="title"/>
          </p:nvPr>
        </p:nvSpPr>
        <p:spPr>
          <a:xfrm>
            <a:off x="-74038" y="333398"/>
            <a:ext cx="24393897" cy="1287829"/>
          </a:xfrm>
          <a:prstGeom prst="rect">
            <a:avLst/>
          </a:prstGeom>
          <a:solidFill>
            <a:srgbClr val="EDAF1F"/>
          </a:solidFill>
        </p:spPr>
        <p:txBody>
          <a:bodyPr/>
          <a:lstStyle>
            <a:lvl1pPr indent="506250" algn="l">
              <a:spcBef>
                <a:spcPts val="1600"/>
              </a:spcBef>
              <a:defRPr sz="6600">
                <a:latin typeface="+mn-lt"/>
                <a:ea typeface="+mn-ea"/>
                <a:cs typeface="+mn-cs"/>
                <a:sym typeface="Montserrat Semi Bold"/>
              </a:defRPr>
            </a:lvl1pPr>
          </a:lstStyle>
          <a:p>
            <a:r>
              <a:t>Texte du titre</a:t>
            </a:r>
          </a:p>
        </p:txBody>
      </p:sp>
      <p:sp>
        <p:nvSpPr>
          <p:cNvPr id="74" name="Shape 74"/>
          <p:cNvSpPr>
            <a:spLocks noGrp="1"/>
          </p:cNvSpPr>
          <p:nvPr>
            <p:ph type="body" idx="1"/>
          </p:nvPr>
        </p:nvSpPr>
        <p:spPr>
          <a:xfrm>
            <a:off x="3726656" y="2107406"/>
            <a:ext cx="16930690"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Texte niveau 1</a:t>
            </a:r>
          </a:p>
          <a:p>
            <a:pPr lvl="1"/>
            <a:r>
              <a:t>Texte niveau 2</a:t>
            </a:r>
          </a:p>
          <a:p>
            <a:pPr lvl="2"/>
            <a:r>
              <a:t>Texte niveau 3</a:t>
            </a:r>
          </a:p>
          <a:p>
            <a:pPr lvl="3"/>
            <a:r>
              <a:t>Texte niveau 4</a:t>
            </a:r>
          </a:p>
          <a:p>
            <a:pPr lvl="4"/>
            <a:r>
              <a:t>Texte niveau 5</a:t>
            </a:r>
          </a:p>
        </p:txBody>
      </p:sp>
      <p:sp>
        <p:nvSpPr>
          <p:cNvPr id="75" name="Shape 75"/>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76"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77" name="Shape 7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8" name="Shape 7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652264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03002E"/>
        </a:solidFill>
        <a:effectLst/>
      </p:bgPr>
    </p:bg>
    <p:spTree>
      <p:nvGrpSpPr>
        <p:cNvPr id="1" name=""/>
        <p:cNvGrpSpPr/>
        <p:nvPr/>
      </p:nvGrpSpPr>
      <p:grpSpPr>
        <a:xfrm>
          <a:off x="0" y="0"/>
          <a:ext cx="0" cy="0"/>
          <a:chOff x="0" y="0"/>
          <a:chExt cx="0" cy="0"/>
        </a:xfrm>
      </p:grpSpPr>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sp>
        <p:nvSpPr>
          <p:cNvPr id="86" name="Shape 86"/>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8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330942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28"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grpSp>
        <p:nvGrpSpPr>
          <p:cNvPr id="8" name="Grouper 7"/>
          <p:cNvGrpSpPr/>
          <p:nvPr userDrawn="1"/>
        </p:nvGrpSpPr>
        <p:grpSpPr>
          <a:xfrm>
            <a:off x="0" y="12975965"/>
            <a:ext cx="3161844" cy="731105"/>
            <a:chOff x="14656940" y="9871150"/>
            <a:chExt cx="7924800" cy="1832431"/>
          </a:xfrm>
        </p:grpSpPr>
        <p:sp>
          <p:nvSpPr>
            <p:cNvPr id="9" name="Rectangle 8"/>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0"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gradFill flip="none" rotWithShape="1">
          <a:gsLst>
            <a:gs pos="0">
              <a:srgbClr val="033494"/>
            </a:gs>
            <a:gs pos="100000">
              <a:srgbClr val="140223"/>
            </a:gs>
          </a:gsLst>
          <a:lin ang="16200000" scaled="0"/>
        </a:gradFill>
        <a:effectLst/>
      </p:bgPr>
    </p:bg>
    <p:spTree>
      <p:nvGrpSpPr>
        <p:cNvPr id="1" name=""/>
        <p:cNvGrpSpPr/>
        <p:nvPr/>
      </p:nvGrpSpPr>
      <p:grpSpPr>
        <a:xfrm>
          <a:off x="0" y="0"/>
          <a:ext cx="0" cy="0"/>
          <a:chOff x="0" y="0"/>
          <a:chExt cx="0" cy="0"/>
        </a:xfrm>
      </p:grpSpPr>
      <p:sp>
        <p:nvSpPr>
          <p:cNvPr id="96" name="Shape 96"/>
          <p:cNvSpPr>
            <a:spLocks noGrp="1"/>
          </p:cNvSpPr>
          <p:nvPr>
            <p:ph type="title"/>
          </p:nvPr>
        </p:nvSpPr>
        <p:spPr>
          <a:xfrm>
            <a:off x="4833937" y="4536281"/>
            <a:ext cx="14716126" cy="4643438"/>
          </a:xfrm>
          <a:prstGeom prst="rect">
            <a:avLst/>
          </a:prstGeom>
        </p:spPr>
        <p:txBody>
          <a:bodyPr/>
          <a:lstStyle/>
          <a:p>
            <a:r>
              <a:t>Texte du titre</a:t>
            </a:r>
          </a:p>
        </p:txBody>
      </p:sp>
      <p:sp>
        <p:nvSpPr>
          <p:cNvPr id="97" name="Shape 9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98" name="Shape 98"/>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99"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00" name="Shape 100"/>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extLst>
      <p:ext uri="{BB962C8B-B14F-4D97-AF65-F5344CB8AC3E}">
        <p14:creationId xmlns:p14="http://schemas.microsoft.com/office/powerpoint/2010/main" val="110654689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hoto - Verticale">
    <p:bg>
      <p:bgPr>
        <a:gradFill flip="none" rotWithShape="1">
          <a:gsLst>
            <a:gs pos="0">
              <a:srgbClr val="03002E"/>
            </a:gs>
            <a:gs pos="100000">
              <a:srgbClr val="033494"/>
            </a:gs>
          </a:gsLst>
          <a:lin ang="5400000" scaled="0"/>
        </a:gradFill>
        <a:effectLst/>
      </p:bgPr>
    </p:bg>
    <p:spTree>
      <p:nvGrpSpPr>
        <p:cNvPr id="1" name=""/>
        <p:cNvGrpSpPr/>
        <p:nvPr/>
      </p:nvGrpSpPr>
      <p:grpSpPr>
        <a:xfrm>
          <a:off x="0" y="0"/>
          <a:ext cx="0" cy="0"/>
          <a:chOff x="0" y="0"/>
          <a:chExt cx="0" cy="0"/>
        </a:xfrm>
      </p:grpSpPr>
      <p:sp>
        <p:nvSpPr>
          <p:cNvPr id="107" name="Shape 107"/>
          <p:cNvSpPr>
            <a:spLocks noGrp="1"/>
          </p:cNvSpPr>
          <p:nvPr>
            <p:ph type="pic" sz="half" idx="13"/>
          </p:nvPr>
        </p:nvSpPr>
        <p:spPr>
          <a:xfrm>
            <a:off x="12495609" y="898481"/>
            <a:ext cx="7489362" cy="11555016"/>
          </a:xfrm>
          <a:prstGeom prst="rect">
            <a:avLst/>
          </a:prstGeom>
          <a:ln w="101600">
            <a:solidFill>
              <a:srgbClr val="FFFFFF"/>
            </a:solidFill>
          </a:ln>
        </p:spPr>
        <p:txBody>
          <a:bodyPr lIns="91439" tIns="45719" rIns="91439" bIns="45719">
            <a:noAutofit/>
          </a:bodyPr>
          <a:lstStyle/>
          <a:p>
            <a:endParaRPr/>
          </a:p>
        </p:txBody>
      </p:sp>
      <p:sp>
        <p:nvSpPr>
          <p:cNvPr id="108" name="Shape 108"/>
          <p:cNvSpPr>
            <a:spLocks noGrp="1"/>
          </p:cNvSpPr>
          <p:nvPr>
            <p:ph type="title"/>
          </p:nvPr>
        </p:nvSpPr>
        <p:spPr>
          <a:xfrm>
            <a:off x="4387453" y="892968"/>
            <a:ext cx="7500938" cy="5607845"/>
          </a:xfrm>
          <a:prstGeom prst="rect">
            <a:avLst/>
          </a:prstGeom>
        </p:spPr>
        <p:txBody>
          <a:bodyPr anchor="b"/>
          <a:lstStyle/>
          <a:p>
            <a:r>
              <a:t>Texte du titre</a:t>
            </a:r>
          </a:p>
        </p:txBody>
      </p:sp>
      <p:sp>
        <p:nvSpPr>
          <p:cNvPr id="109" name="Shape 109"/>
          <p:cNvSpPr>
            <a:spLocks noGrp="1"/>
          </p:cNvSpPr>
          <p:nvPr>
            <p:ph type="body" sz="quarter" idx="1"/>
          </p:nvPr>
        </p:nvSpPr>
        <p:spPr>
          <a:xfrm>
            <a:off x="4387453" y="6697265"/>
            <a:ext cx="7500938" cy="5786439"/>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10" name="Shape 110"/>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1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12" name="Shape 11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13" name="Shape 11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1419454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re - Haut">
    <p:bg>
      <p:bgPr>
        <a:gradFill flip="none" rotWithShape="1">
          <a:gsLst>
            <a:gs pos="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120" name="Shape 120"/>
          <p:cNvSpPr>
            <a:spLocks noGrp="1"/>
          </p:cNvSpPr>
          <p:nvPr>
            <p:ph type="title"/>
          </p:nvPr>
        </p:nvSpPr>
        <p:spPr>
          <a:xfrm>
            <a:off x="4387453" y="1928812"/>
            <a:ext cx="15609094" cy="3036095"/>
          </a:xfrm>
          <a:prstGeom prst="rect">
            <a:avLst/>
          </a:prstGeom>
        </p:spPr>
        <p:txBody>
          <a:bodyPr/>
          <a:lstStyle/>
          <a:p>
            <a:r>
              <a:t>Texte du titre</a:t>
            </a:r>
          </a:p>
        </p:txBody>
      </p:sp>
      <p:sp>
        <p:nvSpPr>
          <p:cNvPr id="121" name="Shape 121"/>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22"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23" name="Shape 123"/>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24" name="Shape 124"/>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5240985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re et puces">
    <p:bg>
      <p:bgPr>
        <a:solidFill>
          <a:srgbClr val="03002E"/>
        </a:solidFill>
        <a:effectLst/>
      </p:bgPr>
    </p:bg>
    <p:spTree>
      <p:nvGrpSpPr>
        <p:cNvPr id="1" name=""/>
        <p:cNvGrpSpPr/>
        <p:nvPr/>
      </p:nvGrpSpPr>
      <p:grpSpPr>
        <a:xfrm>
          <a:off x="0" y="0"/>
          <a:ext cx="0" cy="0"/>
          <a:chOff x="0" y="0"/>
          <a:chExt cx="0" cy="0"/>
        </a:xfrm>
      </p:grpSpPr>
      <p:sp>
        <p:nvSpPr>
          <p:cNvPr id="131" name="Shape 131"/>
          <p:cNvSpPr>
            <a:spLocks noGrp="1"/>
          </p:cNvSpPr>
          <p:nvPr>
            <p:ph type="title"/>
          </p:nvPr>
        </p:nvSpPr>
        <p:spPr>
          <a:xfrm>
            <a:off x="4387453" y="357187"/>
            <a:ext cx="15609094" cy="3036095"/>
          </a:xfrm>
          <a:prstGeom prst="rect">
            <a:avLst/>
          </a:prstGeom>
        </p:spPr>
        <p:txBody>
          <a:bodyPr/>
          <a:lstStyle/>
          <a:p>
            <a:r>
              <a:t>Texte du titre</a:t>
            </a:r>
          </a:p>
        </p:txBody>
      </p:sp>
      <p:sp>
        <p:nvSpPr>
          <p:cNvPr id="132" name="Shape 132"/>
          <p:cNvSpPr>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sp>
        <p:nvSpPr>
          <p:cNvPr id="133" name="Shape 133"/>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3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35" name="Shape 135"/>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36" name="Shape 136"/>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0532927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Titre, puces et photo">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143" name="Shape 143"/>
          <p:cNvSpPr>
            <a:spLocks noGrp="1"/>
          </p:cNvSpPr>
          <p:nvPr>
            <p:ph type="pic" sz="half" idx="13"/>
          </p:nvPr>
        </p:nvSpPr>
        <p:spPr>
          <a:xfrm>
            <a:off x="13571690" y="2898909"/>
            <a:ext cx="8187335" cy="9649359"/>
          </a:xfrm>
          <a:prstGeom prst="rect">
            <a:avLst/>
          </a:prstGeom>
        </p:spPr>
        <p:txBody>
          <a:bodyPr lIns="91439" tIns="45719" rIns="91439" bIns="45719">
            <a:noAutofit/>
          </a:bodyPr>
          <a:lstStyle/>
          <a:p>
            <a:endParaRPr/>
          </a:p>
        </p:txBody>
      </p:sp>
      <p:sp>
        <p:nvSpPr>
          <p:cNvPr id="144" name="Shape 144"/>
          <p:cNvSpPr>
            <a:spLocks noGrp="1"/>
          </p:cNvSpPr>
          <p:nvPr>
            <p:ph type="title"/>
          </p:nvPr>
        </p:nvSpPr>
        <p:spPr>
          <a:xfrm>
            <a:off x="4387453" y="357187"/>
            <a:ext cx="15609094" cy="3036095"/>
          </a:xfrm>
          <a:prstGeom prst="rect">
            <a:avLst/>
          </a:prstGeom>
        </p:spPr>
        <p:txBody>
          <a:bodyPr/>
          <a:lstStyle/>
          <a:p>
            <a:r>
              <a:t>Texte du titre</a:t>
            </a:r>
          </a:p>
        </p:txBody>
      </p:sp>
      <p:sp>
        <p:nvSpPr>
          <p:cNvPr id="145" name="Shape 145"/>
          <p:cNvSpPr>
            <a:spLocks noGrp="1"/>
          </p:cNvSpPr>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r>
              <a:t>Texte niveau 1</a:t>
            </a:r>
          </a:p>
          <a:p>
            <a:pPr lvl="1"/>
            <a:r>
              <a:t>Texte niveau 2</a:t>
            </a:r>
          </a:p>
          <a:p>
            <a:pPr lvl="2"/>
            <a:r>
              <a:t>Texte niveau 3</a:t>
            </a:r>
          </a:p>
          <a:p>
            <a:pPr lvl="3"/>
            <a:r>
              <a:t>Texte niveau 4</a:t>
            </a:r>
          </a:p>
          <a:p>
            <a:pPr lvl="4"/>
            <a:r>
              <a:t>Texte niveau 5</a:t>
            </a:r>
          </a:p>
        </p:txBody>
      </p:sp>
      <p:sp>
        <p:nvSpPr>
          <p:cNvPr id="146" name="Shape 146"/>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4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48" name="Shape 14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49" name="Shape 1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4733757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uces">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156" name="Shape 156"/>
          <p:cNvSpPr>
            <a:spLocks noGrp="1"/>
          </p:cNvSpPr>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sp>
        <p:nvSpPr>
          <p:cNvPr id="157" name="Shape 157"/>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5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59" name="Shape 15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60" name="Shape 16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257657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7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8790657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itation">
    <p:bg>
      <p:bgPr>
        <a:solidFill>
          <a:srgbClr val="03002E"/>
        </a:solidFill>
        <a:effectLst/>
      </p:bgPr>
    </p:bg>
    <p:spTree>
      <p:nvGrpSpPr>
        <p:cNvPr id="1" name=""/>
        <p:cNvGrpSpPr/>
        <p:nvPr/>
      </p:nvGrpSpPr>
      <p:grpSpPr>
        <a:xfrm>
          <a:off x="0" y="0"/>
          <a:ext cx="0" cy="0"/>
          <a:chOff x="0" y="0"/>
          <a:chExt cx="0" cy="0"/>
        </a:xfrm>
      </p:grpSpPr>
      <p:sp>
        <p:nvSpPr>
          <p:cNvPr id="180" name="Shape 180"/>
          <p:cNvSpPr>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Shape 181"/>
          <p:cNvSpPr>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sp>
        <p:nvSpPr>
          <p:cNvPr id="182" name="Shape 182"/>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183"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4" name="Shape 18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5" name="Shape 18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0080675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92" name="Shape 192"/>
          <p:cNvSpPr>
            <a:spLocks noGrp="1"/>
          </p:cNvSpPr>
          <p:nvPr>
            <p:ph type="pic" idx="13"/>
          </p:nvPr>
        </p:nvSpPr>
        <p:spPr>
          <a:xfrm>
            <a:off x="3043535" y="0"/>
            <a:ext cx="18288001" cy="13716000"/>
          </a:xfrm>
          <a:prstGeom prst="rect">
            <a:avLst/>
          </a:prstGeom>
        </p:spPr>
        <p:txBody>
          <a:bodyPr lIns="91439" tIns="45719" rIns="91439" bIns="45719">
            <a:noAutofit/>
          </a:bodyPr>
          <a:lstStyle/>
          <a:p>
            <a:endParaRPr/>
          </a:p>
        </p:txBody>
      </p:sp>
      <p:sp>
        <p:nvSpPr>
          <p:cNvPr id="193" name="Shape 19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857017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26515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4"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grpSp>
        <p:nvGrpSpPr>
          <p:cNvPr id="12" name="Grouper 11"/>
          <p:cNvGrpSpPr/>
          <p:nvPr userDrawn="1"/>
        </p:nvGrpSpPr>
        <p:grpSpPr>
          <a:xfrm>
            <a:off x="0" y="12975965"/>
            <a:ext cx="3161844" cy="731105"/>
            <a:chOff x="14656940" y="9871150"/>
            <a:chExt cx="7924800" cy="1832431"/>
          </a:xfrm>
        </p:grpSpPr>
        <p:sp>
          <p:nvSpPr>
            <p:cNvPr id="13" name="Rectangle 12"/>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4"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sz="3600"/>
          </a:p>
        </p:txBody>
      </p:sp>
      <p:pic>
        <p:nvPicPr>
          <p:cNvPr id="208" name="logo-texte-devoxx-france-400.png"/>
          <p:cNvPicPr>
            <a:picLocks noChangeAspect="1"/>
          </p:cNvPicPr>
          <p:nvPr/>
        </p:nvPicPr>
        <p:blipFill>
          <a:blip r:embed="rId3">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405600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7348335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Titre et texte">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Texte du titre</a:t>
            </a:r>
          </a:p>
        </p:txBody>
      </p:sp>
      <p:sp>
        <p:nvSpPr>
          <p:cNvPr id="227" name="Shape 227"/>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228" name="Shape 228"/>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extLst>
      <p:ext uri="{BB962C8B-B14F-4D97-AF65-F5344CB8AC3E}">
        <p14:creationId xmlns:p14="http://schemas.microsoft.com/office/powerpoint/2010/main" val="110382721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03002E"/>
        </a:solidFill>
        <a:effectLst/>
      </p:bgPr>
    </p:bg>
    <p:spTree>
      <p:nvGrpSpPr>
        <p:cNvPr id="1" name=""/>
        <p:cNvGrpSpPr/>
        <p:nvPr/>
      </p:nvGrpSpPr>
      <p:grpSpPr>
        <a:xfrm>
          <a:off x="0" y="0"/>
          <a:ext cx="0" cy="0"/>
          <a:chOff x="0" y="0"/>
          <a:chExt cx="0" cy="0"/>
        </a:xfrm>
      </p:grpSpPr>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sp>
        <p:nvSpPr>
          <p:cNvPr id="86" name="Shape 86"/>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87"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7" name="Grouper 6"/>
          <p:cNvGrpSpPr/>
          <p:nvPr userDrawn="1"/>
        </p:nvGrpSpPr>
        <p:grpSpPr>
          <a:xfrm>
            <a:off x="0" y="12975965"/>
            <a:ext cx="3161844" cy="731105"/>
            <a:chOff x="14656940" y="9871150"/>
            <a:chExt cx="7924800" cy="1832431"/>
          </a:xfrm>
        </p:grpSpPr>
        <p:sp>
          <p:nvSpPr>
            <p:cNvPr id="8" name="Rectangle 7"/>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9"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171" name="logo-texte-devoxx-france-400.png"/>
          <p:cNvPicPr>
            <a:picLocks noChangeAspect="1"/>
          </p:cNvPicPr>
          <p:nvPr/>
        </p:nvPicPr>
        <p:blipFill>
          <a:blip r:embed="rId3" cstate="print">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9" name="Grouper 8"/>
          <p:cNvGrpSpPr/>
          <p:nvPr userDrawn="1"/>
        </p:nvGrpSpPr>
        <p:grpSpPr>
          <a:xfrm>
            <a:off x="0" y="12975965"/>
            <a:ext cx="3161844" cy="731105"/>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cstate="print"/>
            <a:stretch>
              <a:fillRect/>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cstate="print">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6" name="Grouper 5"/>
          <p:cNvGrpSpPr/>
          <p:nvPr userDrawn="1"/>
        </p:nvGrpSpPr>
        <p:grpSpPr>
          <a:xfrm>
            <a:off x="0" y="12975965"/>
            <a:ext cx="3161844" cy="731105"/>
            <a:chOff x="14656940" y="9871150"/>
            <a:chExt cx="7924800" cy="1832431"/>
          </a:xfrm>
        </p:grpSpPr>
        <p:sp>
          <p:nvSpPr>
            <p:cNvPr id="7" name="Rectangle 6"/>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8"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cstate="print">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20" Type="http://schemas.openxmlformats.org/officeDocument/2006/relationships/slideLayout" Target="../slideLayouts/slideLayout32.xml"/><Relationship Id="rId21" Type="http://schemas.openxmlformats.org/officeDocument/2006/relationships/theme" Target="../theme/theme2.xml"/><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14" cstate="print"/>
            <a:stretch>
              <a:fillRect/>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15" cstate="print">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rPr/>
              <a:pPr/>
              <a:t>‹#›</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grpSp>
        <p:nvGrpSpPr>
          <p:cNvPr id="9" name="Grouper 8"/>
          <p:cNvGrpSpPr/>
          <p:nvPr userDrawn="1"/>
        </p:nvGrpSpPr>
        <p:grpSpPr>
          <a:xfrm>
            <a:off x="0" y="12972776"/>
            <a:ext cx="3214255" cy="743224"/>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16" cstate="print"/>
            <a:srcRect/>
            <a:stretch>
              <a:fillRect/>
            </a:stretch>
          </p:blipFill>
          <p:spPr bwMode="auto">
            <a:xfrm>
              <a:off x="14911536" y="10033649"/>
              <a:ext cx="7415608" cy="1507435"/>
            </a:xfrm>
            <a:prstGeom prst="rect">
              <a:avLst/>
            </a:prstGeom>
            <a:noFill/>
          </p:spPr>
        </p:pic>
      </p:gr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62" r:id="rId6"/>
    <p:sldLayoutId id="2147483665" r:id="rId7"/>
    <p:sldLayoutId id="2147483666" r:id="rId8"/>
    <p:sldLayoutId id="2147483667" r:id="rId9"/>
    <p:sldLayoutId id="2147483668" r:id="rId10"/>
    <p:sldLayoutId id="2147483669" r:id="rId11"/>
    <p:sldLayoutId id="2147483670" r:id="rId12"/>
  </p:sldLayoutIdLst>
  <p:transition spd="med"/>
  <p:timing>
    <p:tnLst>
      <p:par>
        <p:cTn id="1" dur="indefinite" restart="never" nodeType="tmRoot"/>
      </p:par>
    </p:tnLst>
  </p:timing>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22"/>
            <a:stretch>
              <a:fillRect/>
            </a:stretch>
          </a:blipFill>
          <a:ln w="12700">
            <a:miter lim="400000"/>
          </a:ln>
        </p:spPr>
        <p:txBody>
          <a:bodyPr lIns="71437" tIns="71437" rIns="71437" bIns="71437" anchor="ctr"/>
          <a:lstStyle/>
          <a:p>
            <a:pPr>
              <a:defRPr sz="3600"/>
            </a:pPr>
            <a:endParaRPr sz="3600"/>
          </a:p>
        </p:txBody>
      </p:sp>
      <p:pic>
        <p:nvPicPr>
          <p:cNvPr id="4" name="logo-texte-devoxx-france-400.png"/>
          <p:cNvPicPr>
            <a:picLocks noChangeAspect="1"/>
          </p:cNvPicPr>
          <p:nvPr/>
        </p:nvPicPr>
        <p:blipFill>
          <a:blip r:embed="rId23">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rPr/>
              <a:pPr/>
              <a:t>‹#›</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sz="3600"/>
          </a:p>
        </p:txBody>
      </p:sp>
    </p:spTree>
    <p:extLst>
      <p:ext uri="{BB962C8B-B14F-4D97-AF65-F5344CB8AC3E}">
        <p14:creationId xmlns:p14="http://schemas.microsoft.com/office/powerpoint/2010/main" val="1383223168"/>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3.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5" Type="http://schemas.openxmlformats.org/officeDocument/2006/relationships/image" Target="../media/image58.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tiff"/><Relationship Id="rId5" Type="http://schemas.openxmlformats.org/officeDocument/2006/relationships/image" Target="../media/image61.jpeg"/><Relationship Id="rId6" Type="http://schemas.openxmlformats.org/officeDocument/2006/relationships/image" Target="../media/image62.tiff"/><Relationship Id="rId7" Type="http://schemas.openxmlformats.org/officeDocument/2006/relationships/image" Target="../media/image63.png"/><Relationship Id="rId8" Type="http://schemas.openxmlformats.org/officeDocument/2006/relationships/image" Target="../media/image64.tiff"/><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5.tiff"/><Relationship Id="rId5" Type="http://schemas.openxmlformats.org/officeDocument/2006/relationships/image" Target="../media/image60.tiff"/><Relationship Id="rId6" Type="http://schemas.openxmlformats.org/officeDocument/2006/relationships/image" Target="../media/image61.jpeg"/><Relationship Id="rId7" Type="http://schemas.openxmlformats.org/officeDocument/2006/relationships/image" Target="../media/image62.tiff"/><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tiff"/><Relationship Id="rId5" Type="http://schemas.openxmlformats.org/officeDocument/2006/relationships/image" Target="../media/image61.jpeg"/><Relationship Id="rId6" Type="http://schemas.openxmlformats.org/officeDocument/2006/relationships/image" Target="../media/image62.tiff"/><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66.tiff"/><Relationship Id="rId4" Type="http://schemas.openxmlformats.org/officeDocument/2006/relationships/image" Target="../media/image67.tiff"/><Relationship Id="rId5" Type="http://schemas.openxmlformats.org/officeDocument/2006/relationships/image" Target="../media/image68.tiff"/><Relationship Id="rId6" Type="http://schemas.openxmlformats.org/officeDocument/2006/relationships/image" Target="../media/image69.jpeg"/><Relationship Id="rId7" Type="http://schemas.openxmlformats.org/officeDocument/2006/relationships/image" Target="../media/image70.tiff"/><Relationship Id="rId1" Type="http://schemas.openxmlformats.org/officeDocument/2006/relationships/slideLayout" Target="../slideLayouts/slideLayout11.xml"/><Relationship Id="rId2"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1.tiff"/><Relationship Id="rId5" Type="http://schemas.openxmlformats.org/officeDocument/2006/relationships/image" Target="../media/image68.tiff"/><Relationship Id="rId6" Type="http://schemas.openxmlformats.org/officeDocument/2006/relationships/image" Target="../media/image69.jpeg"/><Relationship Id="rId7" Type="http://schemas.openxmlformats.org/officeDocument/2006/relationships/image" Target="../media/image70.tiff"/><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2.tiff"/><Relationship Id="rId5" Type="http://schemas.openxmlformats.org/officeDocument/2006/relationships/image" Target="../media/image73.tiff"/><Relationship Id="rId6" Type="http://schemas.openxmlformats.org/officeDocument/2006/relationships/image" Target="../media/image74.tiff"/><Relationship Id="rId7" Type="http://schemas.openxmlformats.org/officeDocument/2006/relationships/image" Target="../media/image75.tiff"/><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76.tiff"/><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image" Target="../media/image84.tiff"/><Relationship Id="rId12" Type="http://schemas.openxmlformats.org/officeDocument/2006/relationships/image" Target="../media/image85.tiff"/><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77.tiff"/><Relationship Id="rId5" Type="http://schemas.openxmlformats.org/officeDocument/2006/relationships/image" Target="../media/image78.tiff"/><Relationship Id="rId6" Type="http://schemas.openxmlformats.org/officeDocument/2006/relationships/image" Target="../media/image79.tiff"/><Relationship Id="rId7" Type="http://schemas.openxmlformats.org/officeDocument/2006/relationships/image" Target="../media/image80.tiff"/><Relationship Id="rId8" Type="http://schemas.openxmlformats.org/officeDocument/2006/relationships/image" Target="../media/image81.tiff"/><Relationship Id="rId9" Type="http://schemas.openxmlformats.org/officeDocument/2006/relationships/image" Target="../media/image82.tiff"/><Relationship Id="rId10" Type="http://schemas.openxmlformats.org/officeDocument/2006/relationships/image" Target="../media/image83.tiff"/></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86.tiff"/><Relationship Id="rId5" Type="http://schemas.openxmlformats.org/officeDocument/2006/relationships/image" Target="../media/image87.tiff"/><Relationship Id="rId6" Type="http://schemas.openxmlformats.org/officeDocument/2006/relationships/image" Target="../media/image88.tiff"/><Relationship Id="rId7" Type="http://schemas.openxmlformats.org/officeDocument/2006/relationships/image" Target="../media/image89.tiff"/><Relationship Id="rId8" Type="http://schemas.openxmlformats.org/officeDocument/2006/relationships/image" Target="../media/image90.png"/><Relationship Id="rId9" Type="http://schemas.openxmlformats.org/officeDocument/2006/relationships/image" Target="../media/image91.emf"/><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92.tiff"/><Relationship Id="rId5" Type="http://schemas.openxmlformats.org/officeDocument/2006/relationships/image" Target="../media/image93.tiff"/><Relationship Id="rId6" Type="http://schemas.openxmlformats.org/officeDocument/2006/relationships/image" Target="../media/image81.tiff"/><Relationship Id="rId7" Type="http://schemas.openxmlformats.org/officeDocument/2006/relationships/image" Target="../media/image82.tiff"/><Relationship Id="rId8" Type="http://schemas.openxmlformats.org/officeDocument/2006/relationships/image" Target="../media/image90.png"/><Relationship Id="rId9" Type="http://schemas.openxmlformats.org/officeDocument/2006/relationships/image" Target="../media/image91.emf"/><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91.emf"/><Relationship Id="rId13" Type="http://schemas.openxmlformats.org/officeDocument/2006/relationships/image" Target="../media/image101.png"/><Relationship Id="rId14" Type="http://schemas.openxmlformats.org/officeDocument/2006/relationships/image" Target="../media/image102.png"/><Relationship Id="rId15" Type="http://schemas.openxmlformats.org/officeDocument/2006/relationships/image" Target="../media/image103.png"/><Relationship Id="rId16" Type="http://schemas.openxmlformats.org/officeDocument/2006/relationships/image" Target="../media/image104.png"/><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94.tiff"/><Relationship Id="rId5" Type="http://schemas.openxmlformats.org/officeDocument/2006/relationships/image" Target="../media/image95.tiff"/><Relationship Id="rId6" Type="http://schemas.openxmlformats.org/officeDocument/2006/relationships/image" Target="../media/image96.tiff"/><Relationship Id="rId7" Type="http://schemas.openxmlformats.org/officeDocument/2006/relationships/image" Target="../media/image97.tiff"/><Relationship Id="rId8" Type="http://schemas.openxmlformats.org/officeDocument/2006/relationships/image" Target="../media/image98.tiff"/><Relationship Id="rId9" Type="http://schemas.openxmlformats.org/officeDocument/2006/relationships/image" Target="../media/image99.tiff"/><Relationship Id="rId10" Type="http://schemas.openxmlformats.org/officeDocument/2006/relationships/image" Target="../media/image100.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5.jpeg"/></Relationships>
</file>

<file path=ppt/slides/_rels/slide27.xml.rels><?xml version="1.0" encoding="UTF-8" standalone="yes"?>
<Relationships xmlns="http://schemas.openxmlformats.org/package/2006/relationships"><Relationship Id="rId11" Type="http://schemas.openxmlformats.org/officeDocument/2006/relationships/image" Target="../media/image106.tiff"/><Relationship Id="rId12" Type="http://schemas.openxmlformats.org/officeDocument/2006/relationships/image" Target="../media/image107.tiff"/><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90.png"/><Relationship Id="rId5" Type="http://schemas.openxmlformats.org/officeDocument/2006/relationships/image" Target="../media/image91.emf"/><Relationship Id="rId6" Type="http://schemas.openxmlformats.org/officeDocument/2006/relationships/image" Target="../media/image98.tiff"/><Relationship Id="rId7" Type="http://schemas.openxmlformats.org/officeDocument/2006/relationships/image" Target="../media/image94.tiff"/><Relationship Id="rId8" Type="http://schemas.openxmlformats.org/officeDocument/2006/relationships/image" Target="../media/image95.tiff"/><Relationship Id="rId9" Type="http://schemas.openxmlformats.org/officeDocument/2006/relationships/image" Target="../media/image96.tiff"/><Relationship Id="rId10" Type="http://schemas.openxmlformats.org/officeDocument/2006/relationships/image" Target="../media/image9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tiff"/><Relationship Id="rId6" Type="http://schemas.openxmlformats.org/officeDocument/2006/relationships/image" Target="../media/image113.tiff"/><Relationship Id="rId1" Type="http://schemas.openxmlformats.org/officeDocument/2006/relationships/slideLayout" Target="../slideLayouts/slideLayout3.xml"/><Relationship Id="rId2" Type="http://schemas.openxmlformats.org/officeDocument/2006/relationships/image" Target="../media/image109.jpeg"/></Relationships>
</file>

<file path=ppt/slides/_rels/slide31.xml.rels><?xml version="1.0" encoding="UTF-8" standalone="yes"?>
<Relationships xmlns="http://schemas.openxmlformats.org/package/2006/relationships"><Relationship Id="rId9" Type="http://schemas.openxmlformats.org/officeDocument/2006/relationships/image" Target="../media/image119.png"/><Relationship Id="rId20" Type="http://schemas.openxmlformats.org/officeDocument/2006/relationships/image" Target="../media/image70.tiff"/><Relationship Id="rId21" Type="http://schemas.openxmlformats.org/officeDocument/2006/relationships/image" Target="../media/image112.tiff"/><Relationship Id="rId22" Type="http://schemas.openxmlformats.org/officeDocument/2006/relationships/image" Target="../media/image128.tiff"/><Relationship Id="rId10" Type="http://schemas.openxmlformats.org/officeDocument/2006/relationships/image" Target="../media/image120.png"/><Relationship Id="rId11" Type="http://schemas.openxmlformats.org/officeDocument/2006/relationships/image" Target="../media/image121.png"/><Relationship Id="rId12" Type="http://schemas.openxmlformats.org/officeDocument/2006/relationships/image" Target="../media/image122.png"/><Relationship Id="rId13" Type="http://schemas.openxmlformats.org/officeDocument/2006/relationships/image" Target="../media/image123.jpeg"/><Relationship Id="rId14" Type="http://schemas.openxmlformats.org/officeDocument/2006/relationships/image" Target="../media/image124.png"/><Relationship Id="rId15" Type="http://schemas.openxmlformats.org/officeDocument/2006/relationships/image" Target="../media/image125.png"/><Relationship Id="rId16" Type="http://schemas.openxmlformats.org/officeDocument/2006/relationships/image" Target="../media/image126.tiff"/><Relationship Id="rId17" Type="http://schemas.openxmlformats.org/officeDocument/2006/relationships/image" Target="../media/image127.tiff"/><Relationship Id="rId18" Type="http://schemas.openxmlformats.org/officeDocument/2006/relationships/image" Target="../media/image68.tiff"/><Relationship Id="rId19" Type="http://schemas.openxmlformats.org/officeDocument/2006/relationships/image" Target="../media/image69.jpeg"/><Relationship Id="rId1" Type="http://schemas.openxmlformats.org/officeDocument/2006/relationships/tags" Target="../tags/tag1.xml"/><Relationship Id="rId2" Type="http://schemas.openxmlformats.org/officeDocument/2006/relationships/slideLayout" Target="../slideLayouts/slideLayout4.xml"/><Relationship Id="rId3" Type="http://schemas.openxmlformats.org/officeDocument/2006/relationships/image" Target="../media/image59.png"/><Relationship Id="rId4" Type="http://schemas.openxmlformats.org/officeDocument/2006/relationships/image" Target="../media/image114.jpeg"/><Relationship Id="rId5" Type="http://schemas.openxmlformats.org/officeDocument/2006/relationships/image" Target="../media/image115.tiff"/><Relationship Id="rId6" Type="http://schemas.openxmlformats.org/officeDocument/2006/relationships/image" Target="../media/image116.tiff"/><Relationship Id="rId7" Type="http://schemas.openxmlformats.org/officeDocument/2006/relationships/image" Target="../media/image117.tiff"/><Relationship Id="rId8" Type="http://schemas.openxmlformats.org/officeDocument/2006/relationships/image" Target="../media/image11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129.png"/><Relationship Id="rId5" Type="http://schemas.openxmlformats.org/officeDocument/2006/relationships/image" Target="../media/image112.tiff"/><Relationship Id="rId6" Type="http://schemas.openxmlformats.org/officeDocument/2006/relationships/image" Target="../media/image130.tiff"/><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131.png"/><Relationship Id="rId5" Type="http://schemas.openxmlformats.org/officeDocument/2006/relationships/image" Target="../media/image132.tiff"/><Relationship Id="rId1" Type="http://schemas.openxmlformats.org/officeDocument/2006/relationships/tags" Target="../tags/tag3.xml"/><Relationship Id="rId2"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3.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4.jpeg"/></Relationships>
</file>

<file path=ppt/slides/_rels/slide41.xml.rels><?xml version="1.0" encoding="UTF-8" standalone="yes"?>
<Relationships xmlns="http://schemas.openxmlformats.org/package/2006/relationships"><Relationship Id="rId3" Type="http://schemas.openxmlformats.org/officeDocument/2006/relationships/image" Target="../media/image135.tiff"/><Relationship Id="rId4" Type="http://schemas.openxmlformats.org/officeDocument/2006/relationships/image" Target="../media/image4.png"/><Relationship Id="rId1" Type="http://schemas.openxmlformats.org/officeDocument/2006/relationships/tags" Target="../tags/tag4.xml"/><Relationship Id="rId2"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tbucket.org/nicolas_martignole/devoxxfr_2017_templates/over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emf"/><Relationship Id="rId9" Type="http://schemas.openxmlformats.org/officeDocument/2006/relationships/image" Target="../media/image20.emf"/><Relationship Id="rId10"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38.png"/><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24" Type="http://schemas.openxmlformats.org/officeDocument/2006/relationships/image" Target="../media/image42.png"/><Relationship Id="rId25" Type="http://schemas.openxmlformats.org/officeDocument/2006/relationships/image" Target="../media/image43.png"/><Relationship Id="rId26" Type="http://schemas.openxmlformats.org/officeDocument/2006/relationships/image" Target="../media/image44.png"/><Relationship Id="rId27" Type="http://schemas.openxmlformats.org/officeDocument/2006/relationships/image" Target="../media/image45.png"/><Relationship Id="rId28" Type="http://schemas.openxmlformats.org/officeDocument/2006/relationships/image" Target="../media/image46.png"/><Relationship Id="rId29" Type="http://schemas.openxmlformats.org/officeDocument/2006/relationships/image" Target="../media/image47.png"/><Relationship Id="rId30" Type="http://schemas.openxmlformats.org/officeDocument/2006/relationships/image" Target="../media/image48.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gif"/><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image" Target="../media/image36.png"/><Relationship Id="rId19"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1.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image" Target="../media/image4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ctrTitle"/>
          </p:nvPr>
        </p:nvSpPr>
        <p:spPr>
          <a:xfrm>
            <a:off x="3081822" y="979348"/>
            <a:ext cx="18220355" cy="3869752"/>
          </a:xfrm>
          <a:prstGeom prst="rect">
            <a:avLst/>
          </a:prstGeom>
        </p:spPr>
        <p:txBody>
          <a:bodyPr>
            <a:normAutofit fontScale="90000"/>
          </a:bodyPr>
          <a:lstStyle/>
          <a:p>
            <a:pPr>
              <a:defRPr>
                <a:latin typeface="+mj-lt"/>
                <a:ea typeface="+mj-ea"/>
                <a:cs typeface="+mj-cs"/>
                <a:sym typeface="Montserrat-Regular"/>
              </a:defRPr>
            </a:pPr>
            <a:r>
              <a:rPr lang="fr-FR" b="1" dirty="0" smtClean="0"/>
              <a:t>BIG BINOUZE</a:t>
            </a:r>
            <a:r>
              <a:rPr lang="fr-FR" dirty="0" smtClean="0"/>
              <a:t/>
            </a:r>
            <a:br>
              <a:rPr lang="fr-FR" dirty="0" smtClean="0"/>
            </a:br>
            <a:r>
              <a:rPr lang="fr-FR" dirty="0" smtClean="0"/>
              <a:t>De la récolte à la production</a:t>
            </a:r>
            <a:endParaRPr dirty="0"/>
          </a:p>
        </p:txBody>
      </p:sp>
      <p:sp>
        <p:nvSpPr>
          <p:cNvPr id="238" name="Shape 238"/>
          <p:cNvSpPr>
            <a:spLocks noGrp="1"/>
          </p:cNvSpPr>
          <p:nvPr>
            <p:ph type="subTitle" sz="quarter" idx="1"/>
          </p:nvPr>
        </p:nvSpPr>
        <p:spPr>
          <a:xfrm>
            <a:off x="7845197" y="11290852"/>
            <a:ext cx="14716126" cy="2844386"/>
          </a:xfrm>
          <a:prstGeom prst="rect">
            <a:avLst/>
          </a:prstGeom>
        </p:spPr>
        <p:txBody>
          <a:bodyPr/>
          <a:lstStyle/>
          <a:p>
            <a:r>
              <a:rPr lang="fr-FR" dirty="0" smtClean="0"/>
              <a:t>Mathias </a:t>
            </a:r>
            <a:r>
              <a:rPr lang="fr-FR" dirty="0" err="1" smtClean="0"/>
              <a:t>Kluba</a:t>
            </a:r>
            <a:r>
              <a:rPr dirty="0" smtClean="0"/>
              <a:t> </a:t>
            </a:r>
            <a:r>
              <a:rPr lang="fr-FR" dirty="0" smtClean="0"/>
              <a:t>		</a:t>
            </a:r>
            <a:r>
              <a:rPr dirty="0" smtClean="0"/>
              <a:t>@</a:t>
            </a:r>
            <a:r>
              <a:rPr lang="fr-FR" dirty="0" err="1" smtClean="0"/>
              <a:t>mathiaskluba</a:t>
            </a:r>
            <a:endParaRPr dirty="0"/>
          </a:p>
          <a:p>
            <a:r>
              <a:rPr lang="fr-FR" dirty="0" smtClean="0"/>
              <a:t>Alexis Slawny 		</a:t>
            </a:r>
            <a:r>
              <a:rPr dirty="0" smtClean="0"/>
              <a:t>@</a:t>
            </a:r>
            <a:r>
              <a:rPr lang="fr-FR" dirty="0" err="1" smtClean="0"/>
              <a:t>slawnya</a:t>
            </a:r>
            <a:endParaRPr dirty="0"/>
          </a:p>
        </p:txBody>
      </p:sp>
      <p:sp>
        <p:nvSpPr>
          <p:cNvPr id="239" name="Shape 239"/>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a:t>
            </a:fld>
            <a:endParaRPr/>
          </a:p>
        </p:txBody>
      </p:sp>
      <p:pic>
        <p:nvPicPr>
          <p:cNvPr id="8" name="Picture 6" descr="Afficher l'image d'origine"/>
          <p:cNvPicPr>
            <a:picLocks noChangeAspect="1" noChangeArrowheads="1"/>
          </p:cNvPicPr>
          <p:nvPr/>
        </p:nvPicPr>
        <p:blipFill>
          <a:blip r:embed="rId2" cstate="print"/>
          <a:srcRect/>
          <a:stretch>
            <a:fillRect/>
          </a:stretch>
        </p:blipFill>
        <p:spPr bwMode="auto">
          <a:xfrm>
            <a:off x="-26504" y="7520161"/>
            <a:ext cx="6858479" cy="5500501"/>
          </a:xfrm>
          <a:prstGeom prst="rect">
            <a:avLst/>
          </a:prstGeom>
          <a:ln>
            <a:noFill/>
          </a:ln>
          <a:effectLst>
            <a:softEdge rad="112500"/>
          </a:effectLst>
        </p:spPr>
      </p:pic>
      <p:pic>
        <p:nvPicPr>
          <p:cNvPr id="9" name="Picture 4" descr="Afficher l'image d'origine"/>
          <p:cNvPicPr>
            <a:picLocks noChangeAspect="1" noChangeArrowheads="1"/>
          </p:cNvPicPr>
          <p:nvPr/>
        </p:nvPicPr>
        <p:blipFill>
          <a:blip r:embed="rId3" cstate="print"/>
          <a:srcRect/>
          <a:stretch>
            <a:fillRect/>
          </a:stretch>
        </p:blipFill>
        <p:spPr bwMode="auto">
          <a:xfrm>
            <a:off x="18473531" y="7116414"/>
            <a:ext cx="5844210" cy="5844210"/>
          </a:xfrm>
          <a:prstGeom prst="rect">
            <a:avLst/>
          </a:prstGeom>
          <a:noFill/>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Surveillance</a:t>
            </a:r>
            <a:r>
              <a:rPr lang="mr-IN" dirty="0" smtClean="0"/>
              <a:t>…</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10</a:t>
            </a:fld>
            <a:endParaRPr/>
          </a:p>
        </p:txBody>
      </p:sp>
      <p:pic>
        <p:nvPicPr>
          <p:cNvPr id="5" name="Imag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28136" y="2264960"/>
            <a:ext cx="18592799" cy="10470900"/>
          </a:xfrm>
          <a:prstGeom prst="rect">
            <a:avLst/>
          </a:prstGeom>
        </p:spPr>
      </p:pic>
    </p:spTree>
    <p:extLst>
      <p:ext uri="{BB962C8B-B14F-4D97-AF65-F5344CB8AC3E}">
        <p14:creationId xmlns:p14="http://schemas.microsoft.com/office/powerpoint/2010/main" val="34520565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E-Marketing</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11</a:t>
            </a:fld>
            <a:endParaRPr/>
          </a:p>
        </p:txBody>
      </p:sp>
      <p:grpSp>
        <p:nvGrpSpPr>
          <p:cNvPr id="2" name="Grouper 1"/>
          <p:cNvGrpSpPr/>
          <p:nvPr/>
        </p:nvGrpSpPr>
        <p:grpSpPr>
          <a:xfrm>
            <a:off x="699338" y="2635896"/>
            <a:ext cx="23118280" cy="8807959"/>
            <a:chOff x="2657369" y="3920848"/>
            <a:chExt cx="17459318" cy="6651920"/>
          </a:xfrm>
        </p:grpSpPr>
        <p:pic>
          <p:nvPicPr>
            <p:cNvPr id="6" name="Picture 2" descr="See original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420" r="5936"/>
            <a:stretch/>
          </p:blipFill>
          <p:spPr bwMode="auto">
            <a:xfrm>
              <a:off x="2657369" y="3920848"/>
              <a:ext cx="9839845" cy="6651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
            <p:cNvPicPr>
              <a:picLocks noChangeAspect="1"/>
            </p:cNvPicPr>
            <p:nvPr/>
          </p:nvPicPr>
          <p:blipFill rotWithShape="1">
            <a:blip r:embed="rId4" cstate="print"/>
            <a:srcRect l="16772" r="4986" b="11465"/>
            <a:stretch/>
          </p:blipFill>
          <p:spPr>
            <a:xfrm>
              <a:off x="12497214" y="3920848"/>
              <a:ext cx="7619473" cy="6651919"/>
            </a:xfrm>
            <a:prstGeom prst="rect">
              <a:avLst/>
            </a:prstGeom>
          </p:spPr>
        </p:pic>
      </p:grpSp>
    </p:spTree>
    <p:extLst>
      <p:ext uri="{BB962C8B-B14F-4D97-AF65-F5344CB8AC3E}">
        <p14:creationId xmlns:p14="http://schemas.microsoft.com/office/powerpoint/2010/main" val="102303120"/>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normAutofit fontScale="90000"/>
          </a:bodyPr>
          <a:lstStyle>
            <a:lvl1pPr defTabSz="731162">
              <a:defRPr sz="9968"/>
            </a:lvl1pPr>
          </a:lstStyle>
          <a:p>
            <a:r>
              <a:rPr lang="fr-FR" dirty="0" smtClean="0"/>
              <a:t>Médical, Aéronautique, etc.</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12</a:t>
            </a:fld>
            <a:endParaRPr/>
          </a:p>
        </p:txBody>
      </p:sp>
      <p:grpSp>
        <p:nvGrpSpPr>
          <p:cNvPr id="5" name="Grouper 4"/>
          <p:cNvGrpSpPr/>
          <p:nvPr/>
        </p:nvGrpSpPr>
        <p:grpSpPr>
          <a:xfrm>
            <a:off x="3839525" y="2469585"/>
            <a:ext cx="15198437" cy="10123600"/>
            <a:chOff x="1122217" y="2895884"/>
            <a:chExt cx="15198437" cy="10123600"/>
          </a:xfrm>
        </p:grpSpPr>
        <p:pic>
          <p:nvPicPr>
            <p:cNvPr id="3" name="Image 2"/>
            <p:cNvPicPr>
              <a:picLocks noChangeAspect="1"/>
            </p:cNvPicPr>
            <p:nvPr/>
          </p:nvPicPr>
          <p:blipFill>
            <a:blip r:embed="rId3" cstate="print"/>
            <a:stretch>
              <a:fillRect/>
            </a:stretch>
          </p:blipFill>
          <p:spPr>
            <a:xfrm>
              <a:off x="1122218" y="2895885"/>
              <a:ext cx="8229600" cy="4635500"/>
            </a:xfrm>
            <a:prstGeom prst="rect">
              <a:avLst/>
            </a:prstGeom>
          </p:spPr>
        </p:pic>
        <p:pic>
          <p:nvPicPr>
            <p:cNvPr id="4" name="Image 3"/>
            <p:cNvPicPr>
              <a:picLocks noChangeAspect="1"/>
            </p:cNvPicPr>
            <p:nvPr/>
          </p:nvPicPr>
          <p:blipFill>
            <a:blip r:embed="rId4" cstate="print"/>
            <a:stretch>
              <a:fillRect/>
            </a:stretch>
          </p:blipFill>
          <p:spPr>
            <a:xfrm>
              <a:off x="9351817" y="2895884"/>
              <a:ext cx="6968837" cy="4660501"/>
            </a:xfrm>
            <a:prstGeom prst="rect">
              <a:avLst/>
            </a:prstGeom>
          </p:spPr>
        </p:pic>
        <p:pic>
          <p:nvPicPr>
            <p:cNvPr id="9" name="Image 8"/>
            <p:cNvPicPr>
              <a:picLocks noChangeAspect="1"/>
            </p:cNvPicPr>
            <p:nvPr/>
          </p:nvPicPr>
          <p:blipFill rotWithShape="1">
            <a:blip r:embed="rId5" cstate="print"/>
            <a:srcRect b="35612"/>
            <a:stretch/>
          </p:blipFill>
          <p:spPr>
            <a:xfrm>
              <a:off x="1122217" y="7514874"/>
              <a:ext cx="15198437" cy="5504610"/>
            </a:xfrm>
            <a:prstGeom prst="rect">
              <a:avLst/>
            </a:prstGeom>
          </p:spPr>
        </p:pic>
      </p:grpSp>
    </p:spTree>
    <p:extLst>
      <p:ext uri="{BB962C8B-B14F-4D97-AF65-F5344CB8AC3E}">
        <p14:creationId xmlns:p14="http://schemas.microsoft.com/office/powerpoint/2010/main" val="16605270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13</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 Monsieur ? Comment ça marche ? » </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2</a:t>
            </a:r>
            <a:endParaRPr dirty="0"/>
          </a:p>
        </p:txBody>
      </p:sp>
    </p:spTree>
    <p:extLst>
      <p:ext uri="{BB962C8B-B14F-4D97-AF65-F5344CB8AC3E}">
        <p14:creationId xmlns:p14="http://schemas.microsoft.com/office/powerpoint/2010/main" val="1674303725"/>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grpSp>
        <p:nvGrpSpPr>
          <p:cNvPr id="5" name="Grouper 4"/>
          <p:cNvGrpSpPr/>
          <p:nvPr/>
        </p:nvGrpSpPr>
        <p:grpSpPr>
          <a:xfrm>
            <a:off x="15545836" y="3589296"/>
            <a:ext cx="3786883" cy="8602704"/>
            <a:chOff x="16571072" y="2813441"/>
            <a:chExt cx="4427470" cy="10057932"/>
          </a:xfrm>
        </p:grpSpPr>
        <p:pic>
          <p:nvPicPr>
            <p:cNvPr id="4" name="Image 3"/>
            <p:cNvPicPr>
              <a:picLocks noChangeAspect="1"/>
            </p:cNvPicPr>
            <p:nvPr/>
          </p:nvPicPr>
          <p:blipFill>
            <a:blip r:embed="rId4"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7" name="Forme libre 6"/>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8" name="Forme libre 7"/>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6" name="Imag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951371" y="2813441"/>
              <a:ext cx="1827134" cy="1782472"/>
            </a:xfrm>
            <a:prstGeom prst="rect">
              <a:avLst/>
            </a:prstGeom>
          </p:spPr>
        </p:pic>
        <p:pic>
          <p:nvPicPr>
            <p:cNvPr id="9" name="Image 8"/>
            <p:cNvPicPr>
              <a:picLocks noChangeAspect="1"/>
            </p:cNvPicPr>
            <p:nvPr/>
          </p:nvPicPr>
          <p:blipFill>
            <a:blip r:embed="rId6"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pic>
        <p:nvPicPr>
          <p:cNvPr id="22530" name="Picture 2" descr="Afficher l'image d'origine"/>
          <p:cNvPicPr>
            <a:picLocks noChangeAspect="1" noChangeArrowheads="1"/>
          </p:cNvPicPr>
          <p:nvPr/>
        </p:nvPicPr>
        <p:blipFill>
          <a:blip r:embed="rId7" cstate="print"/>
          <a:srcRect/>
          <a:stretch>
            <a:fillRect/>
          </a:stretch>
        </p:blipFill>
        <p:spPr bwMode="auto">
          <a:xfrm>
            <a:off x="5061239" y="3741854"/>
            <a:ext cx="6810753" cy="5248430"/>
          </a:xfrm>
          <a:prstGeom prst="rect">
            <a:avLst/>
          </a:prstGeom>
          <a:noFill/>
        </p:spPr>
      </p:pic>
      <p:sp>
        <p:nvSpPr>
          <p:cNvPr id="10"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smtClean="0">
                <a:latin typeface="+mj-lt"/>
                <a:ea typeface="+mj-ea"/>
                <a:cs typeface="+mj-cs"/>
                <a:sym typeface="Montserrat-Regular"/>
              </a:rPr>
              <a:t>A la base </a:t>
            </a:r>
            <a:r>
              <a:rPr lang="en-US" sz="11500" noProof="0" dirty="0" err="1" smtClean="0">
                <a:latin typeface="+mj-lt"/>
                <a:ea typeface="+mj-ea"/>
                <a:cs typeface="+mj-cs"/>
                <a:sym typeface="Montserrat-Regular"/>
              </a:rPr>
              <a:t>il</a:t>
            </a:r>
            <a:r>
              <a:rPr lang="en-US" sz="11500" noProof="0" dirty="0" smtClean="0">
                <a:latin typeface="+mj-lt"/>
                <a:ea typeface="+mj-ea"/>
                <a:cs typeface="+mj-cs"/>
                <a:sym typeface="Montserrat-Regular"/>
              </a:rPr>
              <a:t> y a</a:t>
            </a:r>
            <a:r>
              <a:rPr lang="mr-IN" sz="11500" noProof="0" dirty="0" smtClean="0">
                <a:latin typeface="+mj-lt"/>
                <a:ea typeface="+mj-ea"/>
                <a:cs typeface="+mj-cs"/>
                <a:sym typeface="Montserrat-Regular"/>
              </a:rPr>
              <a:t>…</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13" name="Image 12"/>
          <p:cNvPicPr>
            <a:picLocks noChangeAspect="1"/>
          </p:cNvPicPr>
          <p:nvPr/>
        </p:nvPicPr>
        <p:blipFill>
          <a:blip r:embed="rId8" cstate="print"/>
          <a:stretch>
            <a:fillRect/>
          </a:stretch>
        </p:blipFill>
        <p:spPr>
          <a:xfrm>
            <a:off x="4180365" y="8989556"/>
            <a:ext cx="8572500" cy="3175000"/>
          </a:xfrm>
          <a:prstGeom prst="rect">
            <a:avLst/>
          </a:prstGeom>
        </p:spPr>
      </p:pic>
    </p:spTree>
    <p:extLst>
      <p:ext uri="{BB962C8B-B14F-4D97-AF65-F5344CB8AC3E}">
        <p14:creationId xmlns:p14="http://schemas.microsoft.com/office/powerpoint/2010/main" val="615449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16" name="Image 1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331295">
            <a:off x="8904032" y="6259786"/>
            <a:ext cx="5727091" cy="4295319"/>
          </a:xfrm>
          <a:prstGeom prst="rect">
            <a:avLst/>
          </a:prstGeom>
        </p:spPr>
      </p:pic>
      <p:sp>
        <p:nvSpPr>
          <p:cNvPr id="1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err="1" smtClean="0">
                <a:latin typeface="+mj-lt"/>
                <a:ea typeface="+mj-ea"/>
                <a:cs typeface="+mj-cs"/>
                <a:sym typeface="Montserrat-Regular"/>
              </a:rPr>
              <a:t>Puis</a:t>
            </a:r>
            <a:r>
              <a:rPr lang="en-US" sz="11500" noProof="0" dirty="0" smtClean="0">
                <a:latin typeface="+mj-lt"/>
                <a:ea typeface="+mj-ea"/>
                <a:cs typeface="+mj-cs"/>
                <a:sym typeface="Montserrat-Regular"/>
              </a:rPr>
              <a:t> </a:t>
            </a:r>
            <a:r>
              <a:rPr lang="en-US" sz="11500" noProof="0" dirty="0" err="1" smtClean="0">
                <a:latin typeface="+mj-lt"/>
                <a:ea typeface="+mj-ea"/>
                <a:cs typeface="+mj-cs"/>
                <a:sym typeface="Montserrat-Regular"/>
              </a:rPr>
              <a:t>survint</a:t>
            </a:r>
            <a:r>
              <a:rPr lang="en-US" sz="11500" noProof="0" dirty="0" smtClean="0">
                <a:latin typeface="+mj-lt"/>
                <a:ea typeface="+mj-ea"/>
                <a:cs typeface="+mj-cs"/>
                <a:sym typeface="Montserrat-Regular"/>
              </a:rPr>
              <a:t> le </a:t>
            </a:r>
            <a:r>
              <a:rPr lang="en-US" sz="11500" noProof="0" dirty="0" err="1" smtClean="0">
                <a:latin typeface="+mj-lt"/>
                <a:ea typeface="+mj-ea"/>
                <a:cs typeface="+mj-cs"/>
                <a:sym typeface="Montserrat-Regular"/>
              </a:rPr>
              <a:t>réseau</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20" name="Grouper 19"/>
          <p:cNvGrpSpPr/>
          <p:nvPr/>
        </p:nvGrpSpPr>
        <p:grpSpPr>
          <a:xfrm>
            <a:off x="15545836" y="3589296"/>
            <a:ext cx="3786883" cy="8602704"/>
            <a:chOff x="16571072" y="2813441"/>
            <a:chExt cx="4427470" cy="10057932"/>
          </a:xfrm>
        </p:grpSpPr>
        <p:pic>
          <p:nvPicPr>
            <p:cNvPr id="21" name="Image 20"/>
            <p:cNvPicPr>
              <a:picLocks noChangeAspect="1"/>
            </p:cNvPicPr>
            <p:nvPr/>
          </p:nvPicPr>
          <p:blipFill>
            <a:blip r:embed="rId5"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22" name="Forme libre 21"/>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23" name="Forme libre 22"/>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24" name="Image 2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51371" y="2813441"/>
              <a:ext cx="1827134" cy="1782472"/>
            </a:xfrm>
            <a:prstGeom prst="rect">
              <a:avLst/>
            </a:prstGeom>
          </p:spPr>
        </p:pic>
        <p:pic>
          <p:nvPicPr>
            <p:cNvPr id="25" name="Image 24"/>
            <p:cNvPicPr>
              <a:picLocks noChangeAspect="1"/>
            </p:cNvPicPr>
            <p:nvPr/>
          </p:nvPicPr>
          <p:blipFill>
            <a:blip r:embed="rId7"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grpSp>
        <p:nvGrpSpPr>
          <p:cNvPr id="26" name="Grouper 25"/>
          <p:cNvGrpSpPr/>
          <p:nvPr/>
        </p:nvGrpSpPr>
        <p:grpSpPr>
          <a:xfrm>
            <a:off x="4317057" y="3589296"/>
            <a:ext cx="3786883" cy="8602704"/>
            <a:chOff x="16571072" y="2813441"/>
            <a:chExt cx="4427470" cy="10057932"/>
          </a:xfrm>
        </p:grpSpPr>
        <p:pic>
          <p:nvPicPr>
            <p:cNvPr id="27" name="Image 26"/>
            <p:cNvPicPr>
              <a:picLocks noChangeAspect="1"/>
            </p:cNvPicPr>
            <p:nvPr/>
          </p:nvPicPr>
          <p:blipFill>
            <a:blip r:embed="rId5" cstate="print">
              <a:clrChange>
                <a:clrFrom>
                  <a:srgbClr val="F2F6F7"/>
                </a:clrFrom>
                <a:clrTo>
                  <a:srgbClr val="F2F6F7">
                    <a:alpha val="0"/>
                  </a:srgbClr>
                </a:clrTo>
              </a:clrChange>
            </a:blip>
            <a:stretch>
              <a:fillRect/>
            </a:stretch>
          </p:blipFill>
          <p:spPr>
            <a:xfrm>
              <a:off x="16924186" y="10524715"/>
              <a:ext cx="3510499" cy="2346658"/>
            </a:xfrm>
            <a:prstGeom prst="rect">
              <a:avLst/>
            </a:prstGeom>
          </p:spPr>
        </p:pic>
        <p:sp>
          <p:nvSpPr>
            <p:cNvPr id="28" name="Forme libre 27"/>
            <p:cNvSpPr/>
            <p:nvPr/>
          </p:nvSpPr>
          <p:spPr>
            <a:xfrm>
              <a:off x="17657097" y="8157890"/>
              <a:ext cx="2121408" cy="2048712"/>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29" name="Forme libre 28"/>
            <p:cNvSpPr/>
            <p:nvPr/>
          </p:nvSpPr>
          <p:spPr>
            <a:xfrm>
              <a:off x="18220952" y="4857257"/>
              <a:ext cx="1127710" cy="1089066"/>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30" name="Imag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7951371" y="2813441"/>
              <a:ext cx="1827134" cy="1782472"/>
            </a:xfrm>
            <a:prstGeom prst="rect">
              <a:avLst/>
            </a:prstGeom>
          </p:spPr>
        </p:pic>
        <p:pic>
          <p:nvPicPr>
            <p:cNvPr id="31" name="Image 30"/>
            <p:cNvPicPr>
              <a:picLocks noChangeAspect="1"/>
            </p:cNvPicPr>
            <p:nvPr/>
          </p:nvPicPr>
          <p:blipFill>
            <a:blip r:embed="rId7" cstate="print">
              <a:clrChange>
                <a:clrFrom>
                  <a:srgbClr val="FFFFFF"/>
                </a:clrFrom>
                <a:clrTo>
                  <a:srgbClr val="FFFFFF">
                    <a:alpha val="0"/>
                  </a:srgbClr>
                </a:clrTo>
              </a:clrChange>
            </a:blip>
            <a:stretch>
              <a:fillRect/>
            </a:stretch>
          </p:blipFill>
          <p:spPr>
            <a:xfrm>
              <a:off x="16571072" y="5640330"/>
              <a:ext cx="4427470" cy="2756100"/>
            </a:xfrm>
            <a:prstGeom prst="rect">
              <a:avLst/>
            </a:prstGeom>
          </p:spPr>
        </p:pic>
      </p:grpSp>
    </p:spTree>
    <p:extLst>
      <p:ext uri="{BB962C8B-B14F-4D97-AF65-F5344CB8AC3E}">
        <p14:creationId xmlns:p14="http://schemas.microsoft.com/office/powerpoint/2010/main" val="635348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sp>
        <p:nvSpPr>
          <p:cNvPr id="27"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noProof="0" dirty="0" err="1" smtClean="0">
                <a:latin typeface="+mj-lt"/>
                <a:ea typeface="+mj-ea"/>
                <a:cs typeface="+mj-cs"/>
                <a:sym typeface="Montserrat-Regular"/>
              </a:rPr>
              <a:t>Scalabilité</a:t>
            </a:r>
            <a:r>
              <a:rPr lang="en-US" sz="11500" noProof="0" dirty="0" smtClean="0">
                <a:latin typeface="+mj-lt"/>
                <a:ea typeface="+mj-ea"/>
                <a:cs typeface="+mj-cs"/>
                <a:sym typeface="Montserrat-Regular"/>
              </a:rPr>
              <a:t> </a:t>
            </a:r>
            <a:r>
              <a:rPr lang="en-US" sz="11500" noProof="0" dirty="0" err="1" smtClean="0">
                <a:latin typeface="+mj-lt"/>
                <a:ea typeface="+mj-ea"/>
                <a:cs typeface="+mj-cs"/>
                <a:sym typeface="Montserrat-Regular"/>
              </a:rPr>
              <a:t>verticale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35" name="Image 34"/>
          <p:cNvPicPr>
            <a:picLocks noChangeAspect="1"/>
          </p:cNvPicPr>
          <p:nvPr/>
        </p:nvPicPr>
        <p:blipFill>
          <a:blip r:embed="rId4" cstate="print">
            <a:clrChange>
              <a:clrFrom>
                <a:srgbClr val="F2F6F7"/>
              </a:clrFrom>
              <a:clrTo>
                <a:srgbClr val="F2F6F7">
                  <a:alpha val="0"/>
                </a:srgbClr>
              </a:clrTo>
            </a:clrChange>
          </a:blip>
          <a:stretch>
            <a:fillRect/>
          </a:stretch>
        </p:blipFill>
        <p:spPr>
          <a:xfrm>
            <a:off x="12130115" y="10103098"/>
            <a:ext cx="3002584" cy="2007133"/>
          </a:xfrm>
          <a:prstGeom prst="rect">
            <a:avLst/>
          </a:prstGeom>
        </p:spPr>
      </p:pic>
      <p:sp>
        <p:nvSpPr>
          <p:cNvPr id="36" name="Forme libre 35"/>
          <p:cNvSpPr/>
          <p:nvPr/>
        </p:nvSpPr>
        <p:spPr>
          <a:xfrm>
            <a:off x="11227452" y="8160485"/>
            <a:ext cx="1814473" cy="1752295"/>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a:gsLst>
              <a:gs pos="0">
                <a:srgbClr val="FFC000"/>
              </a:gs>
              <a:gs pos="64000">
                <a:srgbClr val="FF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dirty="0"/>
          </a:p>
        </p:txBody>
      </p:sp>
      <p:sp>
        <p:nvSpPr>
          <p:cNvPr id="37" name="Forme libre 36"/>
          <p:cNvSpPr/>
          <p:nvPr/>
        </p:nvSpPr>
        <p:spPr>
          <a:xfrm>
            <a:off x="11709726" y="5337403"/>
            <a:ext cx="964548" cy="931495"/>
          </a:xfrm>
          <a:custGeom>
            <a:avLst/>
            <a:gdLst>
              <a:gd name="connsiteX0" fmla="*/ 530352 w 1060704"/>
              <a:gd name="connsiteY0" fmla="*/ 0 h 1024356"/>
              <a:gd name="connsiteX1" fmla="*/ 772668 w 1060704"/>
              <a:gd name="connsiteY1" fmla="*/ 242316 h 1024356"/>
              <a:gd name="connsiteX2" fmla="*/ 651510 w 1060704"/>
              <a:gd name="connsiteY2" fmla="*/ 242316 h 1024356"/>
              <a:gd name="connsiteX3" fmla="*/ 651510 w 1060704"/>
              <a:gd name="connsiteY3" fmla="*/ 318849 h 1024356"/>
              <a:gd name="connsiteX4" fmla="*/ 1060704 w 1060704"/>
              <a:gd name="connsiteY4" fmla="*/ 1024356 h 1024356"/>
              <a:gd name="connsiteX5" fmla="*/ 0 w 1060704"/>
              <a:gd name="connsiteY5" fmla="*/ 1024356 h 1024356"/>
              <a:gd name="connsiteX6" fmla="*/ 409194 w 1060704"/>
              <a:gd name="connsiteY6" fmla="*/ 318849 h 1024356"/>
              <a:gd name="connsiteX7" fmla="*/ 409194 w 1060704"/>
              <a:gd name="connsiteY7" fmla="*/ 242316 h 1024356"/>
              <a:gd name="connsiteX8" fmla="*/ 288036 w 1060704"/>
              <a:gd name="connsiteY8" fmla="*/ 242316 h 102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704" h="1024356">
                <a:moveTo>
                  <a:pt x="530352" y="0"/>
                </a:moveTo>
                <a:lnTo>
                  <a:pt x="772668" y="242316"/>
                </a:lnTo>
                <a:lnTo>
                  <a:pt x="651510" y="242316"/>
                </a:lnTo>
                <a:lnTo>
                  <a:pt x="651510" y="318849"/>
                </a:lnTo>
                <a:lnTo>
                  <a:pt x="1060704" y="1024356"/>
                </a:lnTo>
                <a:lnTo>
                  <a:pt x="0" y="1024356"/>
                </a:lnTo>
                <a:lnTo>
                  <a:pt x="409194" y="318849"/>
                </a:lnTo>
                <a:lnTo>
                  <a:pt x="409194" y="242316"/>
                </a:lnTo>
                <a:lnTo>
                  <a:pt x="288036" y="242316"/>
                </a:lnTo>
                <a:close/>
              </a:path>
            </a:pathLst>
          </a:custGeom>
          <a:gradFill flip="none" rotWithShape="1">
            <a:gsLst>
              <a:gs pos="42000">
                <a:srgbClr val="92D050"/>
              </a:gs>
              <a:gs pos="100000">
                <a:srgbClr val="FFFF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pic>
        <p:nvPicPr>
          <p:cNvPr id="38" name="Image 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482221" y="3589296"/>
            <a:ext cx="1562776" cy="1524576"/>
          </a:xfrm>
          <a:prstGeom prst="rect">
            <a:avLst/>
          </a:prstGeom>
        </p:spPr>
      </p:pic>
      <p:pic>
        <p:nvPicPr>
          <p:cNvPr id="39" name="Image 38"/>
          <p:cNvPicPr>
            <a:picLocks noChangeAspect="1"/>
          </p:cNvPicPr>
          <p:nvPr/>
        </p:nvPicPr>
        <p:blipFill>
          <a:blip r:embed="rId6" cstate="print">
            <a:clrChange>
              <a:clrFrom>
                <a:srgbClr val="FFFFFF"/>
              </a:clrFrom>
              <a:clrTo>
                <a:srgbClr val="FFFFFF">
                  <a:alpha val="0"/>
                </a:srgbClr>
              </a:clrTo>
            </a:clrChange>
          </a:blip>
          <a:stretch>
            <a:fillRect/>
          </a:stretch>
        </p:blipFill>
        <p:spPr>
          <a:xfrm>
            <a:off x="12181049" y="6007177"/>
            <a:ext cx="3786883" cy="2357335"/>
          </a:xfrm>
          <a:prstGeom prst="rect">
            <a:avLst/>
          </a:prstGeom>
        </p:spPr>
      </p:pic>
      <p:pic>
        <p:nvPicPr>
          <p:cNvPr id="42" name="Image 41"/>
          <p:cNvPicPr>
            <a:picLocks noChangeAspect="1"/>
          </p:cNvPicPr>
          <p:nvPr/>
        </p:nvPicPr>
        <p:blipFill>
          <a:blip r:embed="rId4" cstate="print">
            <a:clrChange>
              <a:clrFrom>
                <a:srgbClr val="F2F6F7"/>
              </a:clrFrom>
              <a:clrTo>
                <a:srgbClr val="F2F6F7">
                  <a:alpha val="0"/>
                </a:srgbClr>
              </a:clrTo>
            </a:clrChange>
          </a:blip>
          <a:stretch>
            <a:fillRect/>
          </a:stretch>
        </p:blipFill>
        <p:spPr>
          <a:xfrm>
            <a:off x="15062562" y="10103098"/>
            <a:ext cx="3002584" cy="2007133"/>
          </a:xfrm>
          <a:prstGeom prst="rect">
            <a:avLst/>
          </a:prstGeom>
        </p:spPr>
      </p:pic>
      <p:grpSp>
        <p:nvGrpSpPr>
          <p:cNvPr id="5" name="Grouper 4"/>
          <p:cNvGrpSpPr/>
          <p:nvPr/>
        </p:nvGrpSpPr>
        <p:grpSpPr>
          <a:xfrm>
            <a:off x="14695051" y="3589296"/>
            <a:ext cx="6302542" cy="8520935"/>
            <a:chOff x="14695051" y="3589296"/>
            <a:chExt cx="6302542" cy="8520935"/>
          </a:xfrm>
        </p:grpSpPr>
        <p:pic>
          <p:nvPicPr>
            <p:cNvPr id="40" name="Imag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95051" y="3589296"/>
              <a:ext cx="1562776" cy="1524576"/>
            </a:xfrm>
            <a:prstGeom prst="rect">
              <a:avLst/>
            </a:prstGeom>
          </p:spPr>
        </p:pic>
        <p:pic>
          <p:nvPicPr>
            <p:cNvPr id="41" name="Image 40"/>
            <p:cNvPicPr>
              <a:picLocks noChangeAspect="1"/>
            </p:cNvPicPr>
            <p:nvPr/>
          </p:nvPicPr>
          <p:blipFill>
            <a:blip r:embed="rId6" cstate="print">
              <a:clrChange>
                <a:clrFrom>
                  <a:srgbClr val="FFFFFF"/>
                </a:clrFrom>
                <a:clrTo>
                  <a:srgbClr val="FFFFFF">
                    <a:alpha val="0"/>
                  </a:srgbClr>
                </a:clrTo>
              </a:clrChange>
            </a:blip>
            <a:stretch>
              <a:fillRect/>
            </a:stretch>
          </p:blipFill>
          <p:spPr>
            <a:xfrm>
              <a:off x="16036143" y="6007177"/>
              <a:ext cx="3786883" cy="2357335"/>
            </a:xfrm>
            <a:prstGeom prst="rect">
              <a:avLst/>
            </a:prstGeom>
          </p:spPr>
        </p:pic>
        <p:pic>
          <p:nvPicPr>
            <p:cNvPr id="43" name="Image 42"/>
            <p:cNvPicPr>
              <a:picLocks noChangeAspect="1"/>
            </p:cNvPicPr>
            <p:nvPr/>
          </p:nvPicPr>
          <p:blipFill>
            <a:blip r:embed="rId4" cstate="print">
              <a:clrChange>
                <a:clrFrom>
                  <a:srgbClr val="F2F6F7"/>
                </a:clrFrom>
                <a:clrTo>
                  <a:srgbClr val="F2F6F7">
                    <a:alpha val="0"/>
                  </a:srgbClr>
                </a:clrTo>
              </a:clrChange>
            </a:blip>
            <a:stretch>
              <a:fillRect/>
            </a:stretch>
          </p:blipFill>
          <p:spPr>
            <a:xfrm>
              <a:off x="17995009" y="10103098"/>
              <a:ext cx="3002584" cy="2007133"/>
            </a:xfrm>
            <a:prstGeom prst="rect">
              <a:avLst/>
            </a:prstGeom>
          </p:spPr>
        </p:pic>
      </p:grpSp>
      <p:grpSp>
        <p:nvGrpSpPr>
          <p:cNvPr id="4" name="Grouper 3"/>
          <p:cNvGrpSpPr/>
          <p:nvPr/>
        </p:nvGrpSpPr>
        <p:grpSpPr>
          <a:xfrm>
            <a:off x="3420780" y="3589296"/>
            <a:ext cx="6297800" cy="8520935"/>
            <a:chOff x="3420780" y="3589296"/>
            <a:chExt cx="6297800" cy="8520935"/>
          </a:xfrm>
        </p:grpSpPr>
        <p:pic>
          <p:nvPicPr>
            <p:cNvPr id="44" name="Image 43"/>
            <p:cNvPicPr>
              <a:picLocks noChangeAspect="1"/>
            </p:cNvPicPr>
            <p:nvPr/>
          </p:nvPicPr>
          <p:blipFill>
            <a:blip r:embed="rId4" cstate="print">
              <a:clrChange>
                <a:clrFrom>
                  <a:srgbClr val="F2F6F7"/>
                </a:clrFrom>
                <a:clrTo>
                  <a:srgbClr val="F2F6F7">
                    <a:alpha val="0"/>
                  </a:srgbClr>
                </a:clrTo>
              </a:clrChange>
            </a:blip>
            <a:stretch>
              <a:fillRect/>
            </a:stretch>
          </p:blipFill>
          <p:spPr>
            <a:xfrm>
              <a:off x="3420780" y="10103098"/>
              <a:ext cx="3002584" cy="2007133"/>
            </a:xfrm>
            <a:prstGeom prst="rect">
              <a:avLst/>
            </a:prstGeom>
          </p:spPr>
        </p:pic>
        <p:pic>
          <p:nvPicPr>
            <p:cNvPr id="45" name="Image 4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55804" y="3589296"/>
              <a:ext cx="1562776" cy="1524576"/>
            </a:xfrm>
            <a:prstGeom prst="rect">
              <a:avLst/>
            </a:prstGeom>
          </p:spPr>
        </p:pic>
        <p:pic>
          <p:nvPicPr>
            <p:cNvPr id="46" name="Image 45"/>
            <p:cNvPicPr>
              <a:picLocks noChangeAspect="1"/>
            </p:cNvPicPr>
            <p:nvPr/>
          </p:nvPicPr>
          <p:blipFill>
            <a:blip r:embed="rId6" cstate="print">
              <a:clrChange>
                <a:clrFrom>
                  <a:srgbClr val="FFFFFF"/>
                </a:clrFrom>
                <a:clrTo>
                  <a:srgbClr val="FFFFFF">
                    <a:alpha val="0"/>
                  </a:srgbClr>
                </a:clrTo>
              </a:clrChange>
            </a:blip>
            <a:stretch>
              <a:fillRect/>
            </a:stretch>
          </p:blipFill>
          <p:spPr>
            <a:xfrm>
              <a:off x="4508265" y="6007177"/>
              <a:ext cx="3786883" cy="2357335"/>
            </a:xfrm>
            <a:prstGeom prst="rect">
              <a:avLst/>
            </a:prstGeom>
          </p:spPr>
        </p:pic>
      </p:grpSp>
      <p:pic>
        <p:nvPicPr>
          <p:cNvPr id="47" name="Imag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68634" y="3589296"/>
            <a:ext cx="1562776" cy="1524576"/>
          </a:xfrm>
          <a:prstGeom prst="rect">
            <a:avLst/>
          </a:prstGeom>
        </p:spPr>
      </p:pic>
      <p:pic>
        <p:nvPicPr>
          <p:cNvPr id="48" name="Image 47"/>
          <p:cNvPicPr>
            <a:picLocks noChangeAspect="1"/>
          </p:cNvPicPr>
          <p:nvPr/>
        </p:nvPicPr>
        <p:blipFill>
          <a:blip r:embed="rId6" cstate="print">
            <a:clrChange>
              <a:clrFrom>
                <a:srgbClr val="FFFFFF"/>
              </a:clrFrom>
              <a:clrTo>
                <a:srgbClr val="FFFFFF">
                  <a:alpha val="0"/>
                </a:srgbClr>
              </a:clrTo>
            </a:clrChange>
          </a:blip>
          <a:stretch>
            <a:fillRect/>
          </a:stretch>
        </p:blipFill>
        <p:spPr>
          <a:xfrm>
            <a:off x="8363359" y="6007177"/>
            <a:ext cx="3786883" cy="2357335"/>
          </a:xfrm>
          <a:prstGeom prst="rect">
            <a:avLst/>
          </a:prstGeom>
        </p:spPr>
      </p:pic>
      <p:pic>
        <p:nvPicPr>
          <p:cNvPr id="49" name="Image 48"/>
          <p:cNvPicPr>
            <a:picLocks noChangeAspect="1"/>
          </p:cNvPicPr>
          <p:nvPr/>
        </p:nvPicPr>
        <p:blipFill>
          <a:blip r:embed="rId4" cstate="print">
            <a:clrChange>
              <a:clrFrom>
                <a:srgbClr val="F2F6F7"/>
              </a:clrFrom>
              <a:clrTo>
                <a:srgbClr val="F2F6F7">
                  <a:alpha val="0"/>
                </a:srgbClr>
              </a:clrTo>
            </a:clrChange>
          </a:blip>
          <a:stretch>
            <a:fillRect/>
          </a:stretch>
        </p:blipFill>
        <p:spPr>
          <a:xfrm>
            <a:off x="6353227" y="10103098"/>
            <a:ext cx="3002584" cy="2007133"/>
          </a:xfrm>
          <a:prstGeom prst="rect">
            <a:avLst/>
          </a:prstGeom>
        </p:spPr>
      </p:pic>
      <p:pic>
        <p:nvPicPr>
          <p:cNvPr id="50" name="Image 49"/>
          <p:cNvPicPr>
            <a:picLocks noChangeAspect="1"/>
          </p:cNvPicPr>
          <p:nvPr/>
        </p:nvPicPr>
        <p:blipFill>
          <a:blip r:embed="rId4" cstate="print">
            <a:clrChange>
              <a:clrFrom>
                <a:srgbClr val="F2F6F7"/>
              </a:clrFrom>
              <a:clrTo>
                <a:srgbClr val="F2F6F7">
                  <a:alpha val="0"/>
                </a:srgbClr>
              </a:clrTo>
            </a:clrChange>
          </a:blip>
          <a:stretch>
            <a:fillRect/>
          </a:stretch>
        </p:blipFill>
        <p:spPr>
          <a:xfrm>
            <a:off x="9285674" y="10103098"/>
            <a:ext cx="3002584" cy="2007133"/>
          </a:xfrm>
          <a:prstGeom prst="rect">
            <a:avLst/>
          </a:prstGeom>
        </p:spPr>
      </p:pic>
    </p:spTree>
    <p:extLst>
      <p:ext uri="{BB962C8B-B14F-4D97-AF65-F5344CB8AC3E}">
        <p14:creationId xmlns:p14="http://schemas.microsoft.com/office/powerpoint/2010/main" val="195415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2" name="Imag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10464001" y="6265870"/>
            <a:ext cx="1383257" cy="1037443"/>
          </a:xfrm>
          <a:prstGeom prst="rect">
            <a:avLst/>
          </a:prstGeom>
        </p:spPr>
      </p:pic>
      <p:pic>
        <p:nvPicPr>
          <p:cNvPr id="43" name="Image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082882" y="7141206"/>
            <a:ext cx="3744107" cy="2106060"/>
          </a:xfrm>
          <a:prstGeom prst="rect">
            <a:avLst/>
          </a:prstGeom>
        </p:spPr>
      </p:pic>
      <p:pic>
        <p:nvPicPr>
          <p:cNvPr id="44" name="Image 4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20173031">
            <a:off x="9273544" y="8934070"/>
            <a:ext cx="1577875" cy="1183406"/>
          </a:xfrm>
          <a:prstGeom prst="rect">
            <a:avLst/>
          </a:prstGeom>
        </p:spPr>
      </p:pic>
      <p:pic>
        <p:nvPicPr>
          <p:cNvPr id="45" name="Image 4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4963266">
            <a:off x="13004972" y="8934070"/>
            <a:ext cx="1577875" cy="1183406"/>
          </a:xfrm>
          <a:prstGeom prst="rect">
            <a:avLst/>
          </a:prstGeom>
        </p:spPr>
      </p:pic>
      <p:grpSp>
        <p:nvGrpSpPr>
          <p:cNvPr id="7" name="Grouper 6"/>
          <p:cNvGrpSpPr/>
          <p:nvPr/>
        </p:nvGrpSpPr>
        <p:grpSpPr>
          <a:xfrm>
            <a:off x="4186988" y="10268423"/>
            <a:ext cx="7675129" cy="1790856"/>
            <a:chOff x="4186988" y="10268423"/>
            <a:chExt cx="7675129" cy="1790856"/>
          </a:xfrm>
        </p:grpSpPr>
        <p:grpSp>
          <p:nvGrpSpPr>
            <p:cNvPr id="3" name="Grouper 16"/>
            <p:cNvGrpSpPr/>
            <p:nvPr/>
          </p:nvGrpSpPr>
          <p:grpSpPr>
            <a:xfrm>
              <a:off x="4463599" y="10519624"/>
              <a:ext cx="7096485" cy="1427476"/>
              <a:chOff x="3104173" y="5316631"/>
              <a:chExt cx="5353033" cy="1273048"/>
            </a:xfrm>
          </p:grpSpPr>
          <p:pic>
            <p:nvPicPr>
              <p:cNvPr id="9" name="Image 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316631"/>
                <a:ext cx="1898396" cy="1269018"/>
              </a:xfrm>
              <a:prstGeom prst="rect">
                <a:avLst/>
              </a:prstGeom>
            </p:spPr>
          </p:pic>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320661"/>
                <a:ext cx="1898396" cy="1269018"/>
              </a:xfrm>
              <a:prstGeom prst="rect">
                <a:avLst/>
              </a:prstGeom>
            </p:spPr>
          </p:pic>
          <p:pic>
            <p:nvPicPr>
              <p:cNvPr id="12" name="Image 1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316631"/>
                <a:ext cx="1898396" cy="1269018"/>
              </a:xfrm>
              <a:prstGeom prst="rect">
                <a:avLst/>
              </a:prstGeom>
            </p:spPr>
          </p:pic>
        </p:grpSp>
        <p:sp>
          <p:nvSpPr>
            <p:cNvPr id="30" name="Rectangle à coins arrondis 29"/>
            <p:cNvSpPr/>
            <p:nvPr/>
          </p:nvSpPr>
          <p:spPr>
            <a:xfrm>
              <a:off x="4186988" y="10268423"/>
              <a:ext cx="7675129" cy="1790856"/>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sp>
        <p:nvSpPr>
          <p:cNvPr id="31"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9600" dirty="0" err="1" smtClean="0">
                <a:latin typeface="+mj-lt"/>
                <a:ea typeface="+mj-ea"/>
                <a:cs typeface="+mj-cs"/>
                <a:sym typeface="Montserrat-Regular"/>
              </a:rPr>
              <a:t>Scalabilité</a:t>
            </a:r>
            <a:r>
              <a:rPr lang="en-US" sz="9600" dirty="0" smtClean="0">
                <a:latin typeface="+mj-lt"/>
                <a:ea typeface="+mj-ea"/>
                <a:cs typeface="+mj-cs"/>
                <a:sym typeface="Montserrat-Regular"/>
              </a:rPr>
              <a:t> </a:t>
            </a:r>
            <a:r>
              <a:rPr lang="en-US" sz="9600" dirty="0" err="1" smtClean="0">
                <a:latin typeface="+mj-lt"/>
                <a:ea typeface="+mj-ea"/>
                <a:cs typeface="+mj-cs"/>
                <a:sym typeface="Montserrat-Regular"/>
              </a:rPr>
              <a:t>horizontale</a:t>
            </a:r>
            <a:r>
              <a:rPr lang="en-US" sz="9600" dirty="0" smtClean="0">
                <a:latin typeface="+mj-lt"/>
                <a:ea typeface="+mj-ea"/>
                <a:cs typeface="+mj-cs"/>
                <a:sym typeface="Montserrat-Regular"/>
              </a:rPr>
              <a:t> </a:t>
            </a:r>
            <a:r>
              <a:rPr lang="en-US" sz="9600" dirty="0" err="1" smtClean="0">
                <a:latin typeface="+mj-lt"/>
                <a:ea typeface="+mj-ea"/>
                <a:cs typeface="+mj-cs"/>
                <a:sym typeface="Montserrat-Regular"/>
              </a:rPr>
              <a:t>classique</a:t>
            </a:r>
            <a:endParaRPr kumimoji="0" lang="en-US" sz="96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grpSp>
        <p:nvGrpSpPr>
          <p:cNvPr id="32" name="Grouper 31"/>
          <p:cNvGrpSpPr/>
          <p:nvPr/>
        </p:nvGrpSpPr>
        <p:grpSpPr>
          <a:xfrm>
            <a:off x="12192000" y="10268423"/>
            <a:ext cx="7675129" cy="1790856"/>
            <a:chOff x="4186988" y="10268423"/>
            <a:chExt cx="7675129" cy="1790856"/>
          </a:xfrm>
        </p:grpSpPr>
        <p:grpSp>
          <p:nvGrpSpPr>
            <p:cNvPr id="33" name="Grouper 16"/>
            <p:cNvGrpSpPr/>
            <p:nvPr/>
          </p:nvGrpSpPr>
          <p:grpSpPr>
            <a:xfrm>
              <a:off x="4463599" y="10519624"/>
              <a:ext cx="7096485" cy="1427476"/>
              <a:chOff x="3104173" y="5316631"/>
              <a:chExt cx="5353033" cy="1273048"/>
            </a:xfrm>
          </p:grpSpPr>
          <p:pic>
            <p:nvPicPr>
              <p:cNvPr id="35" name="Image 3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4831491" y="5316631"/>
                <a:ext cx="1898396" cy="1269018"/>
              </a:xfrm>
              <a:prstGeom prst="rect">
                <a:avLst/>
              </a:prstGeom>
            </p:spPr>
          </p:pic>
          <p:pic>
            <p:nvPicPr>
              <p:cNvPr id="36" name="Image 3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3104173" y="5320661"/>
                <a:ext cx="1898396" cy="1269018"/>
              </a:xfrm>
              <a:prstGeom prst="rect">
                <a:avLst/>
              </a:prstGeom>
            </p:spPr>
          </p:pic>
          <p:pic>
            <p:nvPicPr>
              <p:cNvPr id="37" name="Image 36"/>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6558810" y="5316631"/>
                <a:ext cx="1898396" cy="1269018"/>
              </a:xfrm>
              <a:prstGeom prst="rect">
                <a:avLst/>
              </a:prstGeom>
            </p:spPr>
          </p:pic>
        </p:grpSp>
        <p:sp>
          <p:nvSpPr>
            <p:cNvPr id="34" name="Rectangle à coins arrondis 33"/>
            <p:cNvSpPr/>
            <p:nvPr/>
          </p:nvSpPr>
          <p:spPr>
            <a:xfrm>
              <a:off x="4186988" y="10268423"/>
              <a:ext cx="7675129" cy="1790856"/>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endParaRPr lang="en-US"/>
            </a:p>
          </p:txBody>
        </p:sp>
      </p:grpSp>
      <p:grpSp>
        <p:nvGrpSpPr>
          <p:cNvPr id="8" name="Grouper 7"/>
          <p:cNvGrpSpPr/>
          <p:nvPr/>
        </p:nvGrpSpPr>
        <p:grpSpPr>
          <a:xfrm>
            <a:off x="12310737" y="3409860"/>
            <a:ext cx="6049984" cy="2689794"/>
            <a:chOff x="9101923" y="3344776"/>
            <a:chExt cx="6049984" cy="2689794"/>
          </a:xfrm>
        </p:grpSpPr>
        <p:sp>
          <p:nvSpPr>
            <p:cNvPr id="22" name="Rectangle à coins arrondis 21"/>
            <p:cNvSpPr/>
            <p:nvPr/>
          </p:nvSpPr>
          <p:spPr>
            <a:xfrm>
              <a:off x="9101923" y="3344776"/>
              <a:ext cx="6049984" cy="2607149"/>
            </a:xfrm>
            <a:prstGeom prst="roundRect">
              <a:avLst>
                <a:gd name="adj" fmla="val 6507"/>
              </a:avLst>
            </a:prstGeom>
            <a:noFill/>
            <a:ln w="571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01547" y="3474291"/>
              <a:ext cx="1224426" cy="1127362"/>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1547" y="4460399"/>
              <a:ext cx="2679376" cy="1574171"/>
            </a:xfrm>
            <a:prstGeom prst="rect">
              <a:avLst/>
            </a:prstGeom>
          </p:spPr>
        </p:pic>
        <p:pic>
          <p:nvPicPr>
            <p:cNvPr id="20" name="Image 1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113539" y="4455838"/>
              <a:ext cx="2679376" cy="1574171"/>
            </a:xfrm>
            <a:prstGeom prst="rect">
              <a:avLst/>
            </a:prstGeom>
          </p:spPr>
        </p:pic>
        <p:pic>
          <p:nvPicPr>
            <p:cNvPr id="38" name="Image 3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6497" y="3479484"/>
              <a:ext cx="1224426" cy="1127362"/>
            </a:xfrm>
            <a:prstGeom prst="rect">
              <a:avLst/>
            </a:prstGeom>
          </p:spPr>
        </p:pic>
        <p:pic>
          <p:nvPicPr>
            <p:cNvPr id="40" name="Image 3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13539" y="3478445"/>
              <a:ext cx="1224426" cy="1127362"/>
            </a:xfrm>
            <a:prstGeom prst="rect">
              <a:avLst/>
            </a:prstGeom>
          </p:spPr>
        </p:pic>
        <p:pic>
          <p:nvPicPr>
            <p:cNvPr id="41" name="Image 4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568489" y="3483638"/>
              <a:ext cx="1224426" cy="1127362"/>
            </a:xfrm>
            <a:prstGeom prst="rect">
              <a:avLst/>
            </a:prstGeom>
          </p:spPr>
        </p:pic>
      </p:grpSp>
      <p:grpSp>
        <p:nvGrpSpPr>
          <p:cNvPr id="42" name="Grouper 41"/>
          <p:cNvGrpSpPr/>
          <p:nvPr/>
        </p:nvGrpSpPr>
        <p:grpSpPr>
          <a:xfrm>
            <a:off x="5732902" y="3409860"/>
            <a:ext cx="6049984" cy="2689794"/>
            <a:chOff x="9101923" y="3344776"/>
            <a:chExt cx="6049984" cy="2689794"/>
          </a:xfrm>
        </p:grpSpPr>
        <p:sp>
          <p:nvSpPr>
            <p:cNvPr id="46" name="Rectangle à coins arrondis 45"/>
            <p:cNvSpPr/>
            <p:nvPr/>
          </p:nvSpPr>
          <p:spPr>
            <a:xfrm>
              <a:off x="9101923" y="3344776"/>
              <a:ext cx="6049984" cy="2607149"/>
            </a:xfrm>
            <a:prstGeom prst="roundRect">
              <a:avLst>
                <a:gd name="adj" fmla="val 6507"/>
              </a:avLst>
            </a:prstGeom>
            <a:noFill/>
            <a:ln w="571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Imag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01547" y="3474291"/>
              <a:ext cx="1224426" cy="1127362"/>
            </a:xfrm>
            <a:prstGeom prst="rect">
              <a:avLst/>
            </a:prstGeom>
          </p:spPr>
        </p:pic>
        <p:pic>
          <p:nvPicPr>
            <p:cNvPr id="48" name="Image 4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1547" y="4460399"/>
              <a:ext cx="2679376" cy="1574171"/>
            </a:xfrm>
            <a:prstGeom prst="rect">
              <a:avLst/>
            </a:prstGeom>
          </p:spPr>
        </p:pic>
        <p:pic>
          <p:nvPicPr>
            <p:cNvPr id="49" name="Image 4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113539" y="4455838"/>
              <a:ext cx="2679376" cy="1574171"/>
            </a:xfrm>
            <a:prstGeom prst="rect">
              <a:avLst/>
            </a:prstGeom>
          </p:spPr>
        </p:pic>
        <p:pic>
          <p:nvPicPr>
            <p:cNvPr id="50" name="Image 4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6497" y="3479484"/>
              <a:ext cx="1224426" cy="1127362"/>
            </a:xfrm>
            <a:prstGeom prst="rect">
              <a:avLst/>
            </a:prstGeom>
          </p:spPr>
        </p:pic>
        <p:pic>
          <p:nvPicPr>
            <p:cNvPr id="51" name="Image 5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13539" y="3478445"/>
              <a:ext cx="1224426" cy="1127362"/>
            </a:xfrm>
            <a:prstGeom prst="rect">
              <a:avLst/>
            </a:prstGeom>
          </p:spPr>
        </p:pic>
        <p:pic>
          <p:nvPicPr>
            <p:cNvPr id="52" name="Image 5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568489" y="3483638"/>
              <a:ext cx="1224426" cy="1127362"/>
            </a:xfrm>
            <a:prstGeom prst="rect">
              <a:avLst/>
            </a:prstGeom>
          </p:spPr>
        </p:pic>
      </p:grpSp>
      <p:pic>
        <p:nvPicPr>
          <p:cNvPr id="53" name="Image 5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7591510">
            <a:off x="12111062" y="6265870"/>
            <a:ext cx="1383257" cy="1037443"/>
          </a:xfrm>
          <a:prstGeom prst="rect">
            <a:avLst/>
          </a:prstGeom>
        </p:spPr>
      </p:pic>
    </p:spTree>
    <p:extLst>
      <p:ext uri="{BB962C8B-B14F-4D97-AF65-F5344CB8AC3E}">
        <p14:creationId xmlns:p14="http://schemas.microsoft.com/office/powerpoint/2010/main" val="1915096280"/>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29" name="Image 2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112840" y="3561347"/>
            <a:ext cx="3477197" cy="1664861"/>
          </a:xfrm>
          <a:prstGeom prst="rect">
            <a:avLst/>
          </a:prstGeom>
        </p:spPr>
      </p:pic>
      <p:grpSp>
        <p:nvGrpSpPr>
          <p:cNvPr id="2" name="Grouper 1"/>
          <p:cNvGrpSpPr/>
          <p:nvPr/>
        </p:nvGrpSpPr>
        <p:grpSpPr>
          <a:xfrm>
            <a:off x="3712914" y="5226206"/>
            <a:ext cx="8138525" cy="6244308"/>
            <a:chOff x="534461" y="991400"/>
            <a:chExt cx="5335408" cy="4093608"/>
          </a:xfrm>
        </p:grpSpPr>
        <p:grpSp>
          <p:nvGrpSpPr>
            <p:cNvPr id="3" name="Grouper 61"/>
            <p:cNvGrpSpPr/>
            <p:nvPr/>
          </p:nvGrpSpPr>
          <p:grpSpPr>
            <a:xfrm>
              <a:off x="534461" y="2054290"/>
              <a:ext cx="1700011" cy="3030718"/>
              <a:chOff x="631064" y="1335220"/>
              <a:chExt cx="1700011" cy="3030718"/>
            </a:xfrm>
          </p:grpSpPr>
          <p:sp>
            <p:nvSpPr>
              <p:cNvPr id="63" name="Rectangle à coins arrondis 62"/>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r 63"/>
              <p:cNvGrpSpPr/>
              <p:nvPr/>
            </p:nvGrpSpPr>
            <p:grpSpPr>
              <a:xfrm>
                <a:off x="762970" y="1423013"/>
                <a:ext cx="1401306" cy="2826744"/>
                <a:chOff x="762970" y="1423013"/>
                <a:chExt cx="1401306" cy="2826744"/>
              </a:xfrm>
            </p:grpSpPr>
            <p:pic>
              <p:nvPicPr>
                <p:cNvPr id="65" name="Image 6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66" name="Image 65"/>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7" name="Imag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8" name="Image 6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 name="Connecteur en angle 7"/>
            <p:cNvCxnSpPr>
              <a:stCxn id="29" idx="2"/>
              <a:endCxn id="63" idx="0"/>
            </p:cNvCxnSpPr>
            <p:nvPr/>
          </p:nvCxnSpPr>
          <p:spPr>
            <a:xfrm rot="5400000">
              <a:off x="3095723" y="-719856"/>
              <a:ext cx="1062889" cy="4485402"/>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er 2"/>
          <p:cNvGrpSpPr/>
          <p:nvPr/>
        </p:nvGrpSpPr>
        <p:grpSpPr>
          <a:xfrm>
            <a:off x="6528741" y="5226208"/>
            <a:ext cx="5322698" cy="6244306"/>
            <a:chOff x="2380445" y="991401"/>
            <a:chExt cx="3489424" cy="4093607"/>
          </a:xfrm>
        </p:grpSpPr>
        <p:grpSp>
          <p:nvGrpSpPr>
            <p:cNvPr id="6" name="Grouper 29"/>
            <p:cNvGrpSpPr/>
            <p:nvPr/>
          </p:nvGrpSpPr>
          <p:grpSpPr>
            <a:xfrm>
              <a:off x="2380445" y="2054290"/>
              <a:ext cx="1700011" cy="3030718"/>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er 31"/>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3" name="Connecteur en angle 72"/>
            <p:cNvCxnSpPr>
              <a:stCxn id="29" idx="2"/>
              <a:endCxn id="31" idx="0"/>
            </p:cNvCxnSpPr>
            <p:nvPr/>
          </p:nvCxnSpPr>
          <p:spPr>
            <a:xfrm rot="5400000">
              <a:off x="4018715" y="203137"/>
              <a:ext cx="1062889" cy="2639418"/>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9" name="Grouper 5"/>
          <p:cNvGrpSpPr/>
          <p:nvPr/>
        </p:nvGrpSpPr>
        <p:grpSpPr>
          <a:xfrm>
            <a:off x="9340546" y="5226208"/>
            <a:ext cx="2593163" cy="6244303"/>
            <a:chOff x="4226429" y="991403"/>
            <a:chExt cx="1700011" cy="4093605"/>
          </a:xfrm>
        </p:grpSpPr>
        <p:grpSp>
          <p:nvGrpSpPr>
            <p:cNvPr id="10" name="Grouper 4"/>
            <p:cNvGrpSpPr/>
            <p:nvPr/>
          </p:nvGrpSpPr>
          <p:grpSpPr>
            <a:xfrm>
              <a:off x="4226429" y="2054290"/>
              <a:ext cx="1700011" cy="3030718"/>
              <a:chOff x="631064" y="1335220"/>
              <a:chExt cx="1700011" cy="3030718"/>
            </a:xfrm>
          </p:grpSpPr>
          <p:sp>
            <p:nvSpPr>
              <p:cNvPr id="22" name="Rectangle à coins arrondis 21"/>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er 3"/>
              <p:cNvGrpSpPr/>
              <p:nvPr/>
            </p:nvGrpSpPr>
            <p:grpSpPr>
              <a:xfrm>
                <a:off x="762970" y="1423013"/>
                <a:ext cx="1401306" cy="2826744"/>
                <a:chOff x="762970" y="1423013"/>
                <a:chExt cx="1401306" cy="2826744"/>
              </a:xfrm>
            </p:grpSpPr>
            <p:pic>
              <p:nvPicPr>
                <p:cNvPr id="11" name="Image 1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14" name="Image 1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18" name="Imag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19" name="Image 18"/>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4" name="Connecteur en angle 73"/>
            <p:cNvCxnSpPr>
              <a:stCxn id="29" idx="2"/>
              <a:endCxn id="22" idx="0"/>
            </p:cNvCxnSpPr>
            <p:nvPr/>
          </p:nvCxnSpPr>
          <p:spPr>
            <a:xfrm rot="5400000">
              <a:off x="4943027" y="1124811"/>
              <a:ext cx="1062887" cy="796071"/>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3" name="Grouper 6"/>
          <p:cNvGrpSpPr/>
          <p:nvPr/>
        </p:nvGrpSpPr>
        <p:grpSpPr>
          <a:xfrm>
            <a:off x="11851440" y="5226207"/>
            <a:ext cx="2902118" cy="6244306"/>
            <a:chOff x="5869870" y="991401"/>
            <a:chExt cx="1902554" cy="4093607"/>
          </a:xfrm>
        </p:grpSpPr>
        <p:grpSp>
          <p:nvGrpSpPr>
            <p:cNvPr id="15" name="Grouper 36"/>
            <p:cNvGrpSpPr/>
            <p:nvPr/>
          </p:nvGrpSpPr>
          <p:grpSpPr>
            <a:xfrm>
              <a:off x="6072413" y="2054290"/>
              <a:ext cx="1700011" cy="3030718"/>
              <a:chOff x="631064" y="1335220"/>
              <a:chExt cx="1700011" cy="3030718"/>
            </a:xfrm>
          </p:grpSpPr>
          <p:sp>
            <p:nvSpPr>
              <p:cNvPr id="38" name="Rectangle à coins arrondis 37"/>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er 42"/>
              <p:cNvGrpSpPr/>
              <p:nvPr/>
            </p:nvGrpSpPr>
            <p:grpSpPr>
              <a:xfrm>
                <a:off x="762970" y="1423013"/>
                <a:ext cx="1401306" cy="2826744"/>
                <a:chOff x="762970" y="1423013"/>
                <a:chExt cx="1401306" cy="2826744"/>
              </a:xfrm>
            </p:grpSpPr>
            <p:pic>
              <p:nvPicPr>
                <p:cNvPr id="44" name="Image 43"/>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45" name="Image 44"/>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46" name="Image 4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47" name="Image 4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77" name="Connecteur en angle 76"/>
            <p:cNvCxnSpPr>
              <a:stCxn id="29" idx="2"/>
              <a:endCxn id="38" idx="0"/>
            </p:cNvCxnSpPr>
            <p:nvPr/>
          </p:nvCxnSpPr>
          <p:spPr>
            <a:xfrm rot="16200000" flipH="1">
              <a:off x="5864700" y="996571"/>
              <a:ext cx="1062889" cy="1052550"/>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er 8"/>
          <p:cNvGrpSpPr/>
          <p:nvPr/>
        </p:nvGrpSpPr>
        <p:grpSpPr>
          <a:xfrm>
            <a:off x="11851439" y="5226207"/>
            <a:ext cx="5784223" cy="6244306"/>
            <a:chOff x="5869869" y="991401"/>
            <a:chExt cx="3791988" cy="4093607"/>
          </a:xfrm>
        </p:grpSpPr>
        <p:grpSp>
          <p:nvGrpSpPr>
            <p:cNvPr id="20" name="Grouper 47"/>
            <p:cNvGrpSpPr/>
            <p:nvPr/>
          </p:nvGrpSpPr>
          <p:grpSpPr>
            <a:xfrm>
              <a:off x="7961846" y="2054290"/>
              <a:ext cx="1700011" cy="3030718"/>
              <a:chOff x="631064" y="1335220"/>
              <a:chExt cx="1700011" cy="3030718"/>
            </a:xfrm>
          </p:grpSpPr>
          <p:sp>
            <p:nvSpPr>
              <p:cNvPr id="49" name="Rectangle à coins arrondis 48"/>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er 49"/>
              <p:cNvGrpSpPr/>
              <p:nvPr/>
            </p:nvGrpSpPr>
            <p:grpSpPr>
              <a:xfrm>
                <a:off x="762970" y="1423013"/>
                <a:ext cx="1401306" cy="2826744"/>
                <a:chOff x="762970" y="1423013"/>
                <a:chExt cx="1401306" cy="2826744"/>
              </a:xfrm>
            </p:grpSpPr>
            <p:pic>
              <p:nvPicPr>
                <p:cNvPr id="51" name="Image 50"/>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2" name="Image 51"/>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53" name="Image 5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54" name="Image 53"/>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0" name="Connecteur en angle 79"/>
            <p:cNvCxnSpPr>
              <a:stCxn id="29" idx="2"/>
              <a:endCxn id="49" idx="0"/>
            </p:cNvCxnSpPr>
            <p:nvPr/>
          </p:nvCxnSpPr>
          <p:spPr>
            <a:xfrm rot="16200000" flipH="1">
              <a:off x="6809416" y="51854"/>
              <a:ext cx="1062889" cy="2941983"/>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er 9"/>
          <p:cNvGrpSpPr/>
          <p:nvPr/>
        </p:nvGrpSpPr>
        <p:grpSpPr>
          <a:xfrm>
            <a:off x="11851439" y="5226207"/>
            <a:ext cx="8600050" cy="6244306"/>
            <a:chOff x="5869869" y="991401"/>
            <a:chExt cx="5637972" cy="4093607"/>
          </a:xfrm>
        </p:grpSpPr>
        <p:grpSp>
          <p:nvGrpSpPr>
            <p:cNvPr id="24" name="Grouper 54"/>
            <p:cNvGrpSpPr/>
            <p:nvPr/>
          </p:nvGrpSpPr>
          <p:grpSpPr>
            <a:xfrm>
              <a:off x="9807830" y="2054290"/>
              <a:ext cx="1700011" cy="3030718"/>
              <a:chOff x="631064" y="1335220"/>
              <a:chExt cx="1700011" cy="3030718"/>
            </a:xfrm>
          </p:grpSpPr>
          <p:sp>
            <p:nvSpPr>
              <p:cNvPr id="56" name="Rectangle à coins arrondis 55"/>
              <p:cNvSpPr/>
              <p:nvPr/>
            </p:nvSpPr>
            <p:spPr>
              <a:xfrm>
                <a:off x="631064" y="1335220"/>
                <a:ext cx="1700011" cy="3030718"/>
              </a:xfrm>
              <a:prstGeom prst="roundRect">
                <a:avLst>
                  <a:gd name="adj" fmla="val 6507"/>
                </a:avLst>
              </a:prstGeom>
              <a:noFill/>
              <a:ln w="3810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er 56"/>
              <p:cNvGrpSpPr/>
              <p:nvPr/>
            </p:nvGrpSpPr>
            <p:grpSpPr>
              <a:xfrm>
                <a:off x="762970" y="1423013"/>
                <a:ext cx="1401306" cy="2826744"/>
                <a:chOff x="762970" y="1423013"/>
                <a:chExt cx="1401306" cy="2826744"/>
              </a:xfrm>
            </p:grpSpPr>
            <p:pic>
              <p:nvPicPr>
                <p:cNvPr id="58" name="Image 57"/>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59" name="Image 58"/>
                <p:cNvPicPr>
                  <a:picLocks noChangeAspect="1"/>
                </p:cNvPicPr>
                <p:nvPr/>
              </p:nvPicPr>
              <p:blipFill>
                <a:blip r:embed="rId5"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60" name="Image 5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61" name="Image 6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cxnSp>
          <p:nvCxnSpPr>
            <p:cNvPr id="83" name="Connecteur en angle 82"/>
            <p:cNvCxnSpPr>
              <a:stCxn id="29" idx="2"/>
              <a:endCxn id="56" idx="0"/>
            </p:cNvCxnSpPr>
            <p:nvPr/>
          </p:nvCxnSpPr>
          <p:spPr>
            <a:xfrm rot="16200000" flipH="1">
              <a:off x="7732408" y="-871138"/>
              <a:ext cx="1062889" cy="4787967"/>
            </a:xfrm>
            <a:prstGeom prst="bentConnector3">
              <a:avLst>
                <a:gd name="adj1" fmla="val 50000"/>
              </a:avLst>
            </a:prstGeom>
            <a:ln w="57150">
              <a:solidFill>
                <a:schemeClr val="accent4"/>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5"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Hyper-convergence</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53827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grpSp>
        <p:nvGrpSpPr>
          <p:cNvPr id="8" name="Grouper 7"/>
          <p:cNvGrpSpPr/>
          <p:nvPr/>
        </p:nvGrpSpPr>
        <p:grpSpPr>
          <a:xfrm>
            <a:off x="3705727" y="3642258"/>
            <a:ext cx="16474801" cy="9159342"/>
            <a:chOff x="588165" y="1098562"/>
            <a:chExt cx="22743755" cy="12644635"/>
          </a:xfrm>
        </p:grpSpPr>
        <p:cxnSp>
          <p:nvCxnSpPr>
            <p:cNvPr id="3" name="Connecteur droit 2"/>
            <p:cNvCxnSpPr/>
            <p:nvPr/>
          </p:nvCxnSpPr>
          <p:spPr>
            <a:xfrm>
              <a:off x="4043966" y="2716005"/>
              <a:ext cx="0" cy="8606491"/>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 name="Connecteur droit 3"/>
            <p:cNvCxnSpPr/>
            <p:nvPr/>
          </p:nvCxnSpPr>
          <p:spPr>
            <a:xfrm>
              <a:off x="4043967" y="11255754"/>
              <a:ext cx="1837317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 name="Grouper 18"/>
            <p:cNvGrpSpPr/>
            <p:nvPr/>
          </p:nvGrpSpPr>
          <p:grpSpPr>
            <a:xfrm>
              <a:off x="4446581" y="11587752"/>
              <a:ext cx="2115014" cy="2115014"/>
              <a:chOff x="5576552" y="1867437"/>
              <a:chExt cx="2086378" cy="2086378"/>
            </a:xfrm>
          </p:grpSpPr>
          <p:sp>
            <p:nvSpPr>
              <p:cNvPr id="9" name="Corde 8"/>
              <p:cNvSpPr/>
              <p:nvPr/>
            </p:nvSpPr>
            <p:spPr>
              <a:xfrm>
                <a:off x="5576552" y="1867437"/>
                <a:ext cx="2086378" cy="2086378"/>
              </a:xfrm>
              <a:prstGeom prst="chord">
                <a:avLst>
                  <a:gd name="adj1" fmla="val 10044490"/>
                  <a:gd name="adj2" fmla="val 77391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rme libre 14"/>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er 23"/>
            <p:cNvGrpSpPr/>
            <p:nvPr/>
          </p:nvGrpSpPr>
          <p:grpSpPr>
            <a:xfrm>
              <a:off x="11413519" y="11587752"/>
              <a:ext cx="2115014" cy="2115014"/>
              <a:chOff x="8012073" y="1867437"/>
              <a:chExt cx="2086378" cy="2086378"/>
            </a:xfrm>
          </p:grpSpPr>
          <p:sp>
            <p:nvSpPr>
              <p:cNvPr id="17" name="Corde 16"/>
              <p:cNvSpPr/>
              <p:nvPr/>
            </p:nvSpPr>
            <p:spPr>
              <a:xfrm>
                <a:off x="8012073" y="1867437"/>
                <a:ext cx="2086378" cy="2086378"/>
              </a:xfrm>
              <a:prstGeom prst="chord">
                <a:avLst>
                  <a:gd name="adj1" fmla="val 10044490"/>
                  <a:gd name="adj2" fmla="val 77391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rme libre 17"/>
              <p:cNvSpPr/>
              <p:nvPr/>
            </p:nvSpPr>
            <p:spPr>
              <a:xfrm>
                <a:off x="8904312" y="2185035"/>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er 19"/>
            <p:cNvGrpSpPr/>
            <p:nvPr/>
          </p:nvGrpSpPr>
          <p:grpSpPr>
            <a:xfrm flipH="1">
              <a:off x="19664001" y="11628183"/>
              <a:ext cx="2115014" cy="2115014"/>
              <a:chOff x="5576552" y="1867437"/>
              <a:chExt cx="2086378" cy="2086378"/>
            </a:xfrm>
          </p:grpSpPr>
          <p:sp>
            <p:nvSpPr>
              <p:cNvPr id="21" name="Corde 20"/>
              <p:cNvSpPr/>
              <p:nvPr/>
            </p:nvSpPr>
            <p:spPr>
              <a:xfrm>
                <a:off x="5576552" y="1867437"/>
                <a:ext cx="2086378" cy="2086378"/>
              </a:xfrm>
              <a:prstGeom prst="chord">
                <a:avLst>
                  <a:gd name="adj1" fmla="val 10044490"/>
                  <a:gd name="adj2" fmla="val 77391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rme libre 21"/>
              <p:cNvSpPr/>
              <p:nvPr/>
            </p:nvSpPr>
            <p:spPr>
              <a:xfrm rot="18310410">
                <a:off x="6230216" y="2282956"/>
                <a:ext cx="307978" cy="904815"/>
              </a:xfrm>
              <a:custGeom>
                <a:avLst/>
                <a:gdLst>
                  <a:gd name="connsiteX0" fmla="*/ 252028 w 504056"/>
                  <a:gd name="connsiteY0" fmla="*/ 1152128 h 1480879"/>
                  <a:gd name="connsiteX1" fmla="*/ 144016 w 504056"/>
                  <a:gd name="connsiteY1" fmla="*/ 1260140 h 1480879"/>
                  <a:gd name="connsiteX2" fmla="*/ 252028 w 504056"/>
                  <a:gd name="connsiteY2" fmla="*/ 1368152 h 1480879"/>
                  <a:gd name="connsiteX3" fmla="*/ 360040 w 504056"/>
                  <a:gd name="connsiteY3" fmla="*/ 1260140 h 1480879"/>
                  <a:gd name="connsiteX4" fmla="*/ 252028 w 504056"/>
                  <a:gd name="connsiteY4" fmla="*/ 1152128 h 1480879"/>
                  <a:gd name="connsiteX5" fmla="*/ 252029 w 504056"/>
                  <a:gd name="connsiteY5" fmla="*/ 0 h 1480879"/>
                  <a:gd name="connsiteX6" fmla="*/ 480168 w 504056"/>
                  <a:gd name="connsiteY6" fmla="*/ 1123230 h 1480879"/>
                  <a:gd name="connsiteX7" fmla="*/ 484250 w 504056"/>
                  <a:gd name="connsiteY7" fmla="*/ 1130751 h 1480879"/>
                  <a:gd name="connsiteX8" fmla="*/ 504056 w 504056"/>
                  <a:gd name="connsiteY8" fmla="*/ 1228851 h 1480879"/>
                  <a:gd name="connsiteX9" fmla="*/ 503248 w 504056"/>
                  <a:gd name="connsiteY9" fmla="*/ 1236863 h 1480879"/>
                  <a:gd name="connsiteX10" fmla="*/ 504056 w 504056"/>
                  <a:gd name="connsiteY10" fmla="*/ 1240840 h 1480879"/>
                  <a:gd name="connsiteX11" fmla="*/ 502847 w 504056"/>
                  <a:gd name="connsiteY11" fmla="*/ 1240840 h 1480879"/>
                  <a:gd name="connsiteX12" fmla="*/ 498936 w 504056"/>
                  <a:gd name="connsiteY12" fmla="*/ 1279643 h 1480879"/>
                  <a:gd name="connsiteX13" fmla="*/ 252028 w 504056"/>
                  <a:gd name="connsiteY13" fmla="*/ 1480879 h 1480879"/>
                  <a:gd name="connsiteX14" fmla="*/ 5120 w 504056"/>
                  <a:gd name="connsiteY14" fmla="*/ 1279643 h 1480879"/>
                  <a:gd name="connsiteX15" fmla="*/ 1209 w 504056"/>
                  <a:gd name="connsiteY15" fmla="*/ 1240840 h 1480879"/>
                  <a:gd name="connsiteX16" fmla="*/ 2 w 504056"/>
                  <a:gd name="connsiteY16" fmla="*/ 1240840 h 1480879"/>
                  <a:gd name="connsiteX17" fmla="*/ 808 w 504056"/>
                  <a:gd name="connsiteY17" fmla="*/ 1236870 h 1480879"/>
                  <a:gd name="connsiteX18" fmla="*/ 0 w 504056"/>
                  <a:gd name="connsiteY18" fmla="*/ 1228851 h 1480879"/>
                  <a:gd name="connsiteX19" fmla="*/ 19806 w 504056"/>
                  <a:gd name="connsiteY19" fmla="*/ 1130751 h 1480879"/>
                  <a:gd name="connsiteX20" fmla="*/ 23891 w 504056"/>
                  <a:gd name="connsiteY20" fmla="*/ 1123224 h 148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4056" h="1480879">
                    <a:moveTo>
                      <a:pt x="252028" y="1152128"/>
                    </a:moveTo>
                    <a:cubicBezTo>
                      <a:pt x="192375" y="1152128"/>
                      <a:pt x="144016" y="1200487"/>
                      <a:pt x="144016" y="1260140"/>
                    </a:cubicBezTo>
                    <a:cubicBezTo>
                      <a:pt x="144016" y="1319793"/>
                      <a:pt x="192375" y="1368152"/>
                      <a:pt x="252028" y="1368152"/>
                    </a:cubicBezTo>
                    <a:cubicBezTo>
                      <a:pt x="311681" y="1368152"/>
                      <a:pt x="360040" y="1319793"/>
                      <a:pt x="360040" y="1260140"/>
                    </a:cubicBezTo>
                    <a:cubicBezTo>
                      <a:pt x="360040" y="1200487"/>
                      <a:pt x="311681" y="1152128"/>
                      <a:pt x="252028" y="1152128"/>
                    </a:cubicBezTo>
                    <a:close/>
                    <a:moveTo>
                      <a:pt x="252029" y="0"/>
                    </a:moveTo>
                    <a:lnTo>
                      <a:pt x="480168" y="1123230"/>
                    </a:lnTo>
                    <a:lnTo>
                      <a:pt x="484250" y="1130751"/>
                    </a:lnTo>
                    <a:cubicBezTo>
                      <a:pt x="497004" y="1160903"/>
                      <a:pt x="504056" y="1194053"/>
                      <a:pt x="504056" y="1228851"/>
                    </a:cubicBezTo>
                    <a:lnTo>
                      <a:pt x="503248" y="1236863"/>
                    </a:lnTo>
                    <a:lnTo>
                      <a:pt x="504056" y="1240840"/>
                    </a:lnTo>
                    <a:lnTo>
                      <a:pt x="502847" y="1240840"/>
                    </a:lnTo>
                    <a:lnTo>
                      <a:pt x="498936" y="1279643"/>
                    </a:lnTo>
                    <a:cubicBezTo>
                      <a:pt x="475435" y="1394488"/>
                      <a:pt x="373820" y="1480879"/>
                      <a:pt x="252028" y="1480879"/>
                    </a:cubicBezTo>
                    <a:cubicBezTo>
                      <a:pt x="130236" y="1480879"/>
                      <a:pt x="28621" y="1394488"/>
                      <a:pt x="5120" y="1279643"/>
                    </a:cubicBezTo>
                    <a:lnTo>
                      <a:pt x="1209" y="1240840"/>
                    </a:lnTo>
                    <a:lnTo>
                      <a:pt x="2" y="1240840"/>
                    </a:lnTo>
                    <a:lnTo>
                      <a:pt x="808" y="1236870"/>
                    </a:lnTo>
                    <a:lnTo>
                      <a:pt x="0" y="1228851"/>
                    </a:lnTo>
                    <a:cubicBezTo>
                      <a:pt x="0" y="1194053"/>
                      <a:pt x="7052" y="1160903"/>
                      <a:pt x="19806" y="1130751"/>
                    </a:cubicBezTo>
                    <a:lnTo>
                      <a:pt x="23891" y="1123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Image 2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0613" y="10010261"/>
              <a:ext cx="1829786" cy="1363370"/>
            </a:xfrm>
            <a:prstGeom prst="rect">
              <a:avLst/>
            </a:prstGeom>
          </p:spPr>
        </p:pic>
        <p:pic>
          <p:nvPicPr>
            <p:cNvPr id="27" name="Image 2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7505" y="6334870"/>
              <a:ext cx="1829786" cy="1363370"/>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1073" y="5823596"/>
              <a:ext cx="1829786" cy="1363370"/>
            </a:xfrm>
            <a:prstGeom prst="rect">
              <a:avLst/>
            </a:prstGeom>
          </p:spPr>
        </p:pic>
        <p:pic>
          <p:nvPicPr>
            <p:cNvPr id="29" name="Image 2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8165" y="2660079"/>
              <a:ext cx="1829786" cy="1363370"/>
            </a:xfrm>
            <a:prstGeom prst="rect">
              <a:avLst/>
            </a:prstGeom>
          </p:spPr>
        </p:pic>
        <p:pic>
          <p:nvPicPr>
            <p:cNvPr id="30" name="Image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24841" y="2716005"/>
              <a:ext cx="1829786" cy="1363370"/>
            </a:xfrm>
            <a:prstGeom prst="rect">
              <a:avLst/>
            </a:prstGeom>
          </p:spPr>
        </p:pic>
        <p:pic>
          <p:nvPicPr>
            <p:cNvPr id="31" name="Image 3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7505" y="3657737"/>
              <a:ext cx="1829786" cy="1363370"/>
            </a:xfrm>
            <a:prstGeom prst="rect">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56967" y="3625313"/>
              <a:ext cx="1829786" cy="1363370"/>
            </a:xfrm>
            <a:prstGeom prst="rect">
              <a:avLst/>
            </a:prstGeom>
          </p:spPr>
        </p:pic>
        <p:cxnSp>
          <p:nvCxnSpPr>
            <p:cNvPr id="34" name="Connecteur droit 33"/>
            <p:cNvCxnSpPr/>
            <p:nvPr/>
          </p:nvCxnSpPr>
          <p:spPr>
            <a:xfrm flipV="1">
              <a:off x="4220547" y="2384679"/>
              <a:ext cx="16500962" cy="8718234"/>
            </a:xfrm>
            <a:prstGeom prst="line">
              <a:avLst/>
            </a:prstGeom>
            <a:ln w="57150">
              <a:solidFill>
                <a:srgbClr val="0070C0"/>
              </a:solidFill>
              <a:prstDash val="sysDot"/>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57487" y="3977681"/>
              <a:ext cx="3894754" cy="4217522"/>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96907" y="8586191"/>
              <a:ext cx="1640850" cy="2383722"/>
            </a:xfrm>
            <a:prstGeom prst="rect">
              <a:avLst/>
            </a:prstGeom>
          </p:spPr>
        </p:pic>
        <p:pic>
          <p:nvPicPr>
            <p:cNvPr id="14" name="Image 13"/>
            <p:cNvPicPr>
              <a:picLocks noChangeAspect="1"/>
            </p:cNvPicPr>
            <p:nvPr/>
          </p:nvPicPr>
          <p:blipFill>
            <a:blip r:embed="rId7" cstate="print"/>
            <a:stretch>
              <a:fillRect/>
            </a:stretch>
          </p:blipFill>
          <p:spPr>
            <a:xfrm>
              <a:off x="17088544" y="1098562"/>
              <a:ext cx="6243376" cy="6210166"/>
            </a:xfrm>
            <a:prstGeom prst="rect">
              <a:avLst/>
            </a:prstGeom>
          </p:spPr>
        </p:pic>
      </p:grpSp>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Weight Watcher</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18418873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Table des matières</a:t>
            </a:r>
            <a:endParaRPr lang="fr-FR" dirty="0"/>
          </a:p>
        </p:txBody>
      </p:sp>
      <p:sp>
        <p:nvSpPr>
          <p:cNvPr id="5" name="Espace réservé du texte 4"/>
          <p:cNvSpPr>
            <a:spLocks noGrp="1"/>
          </p:cNvSpPr>
          <p:nvPr>
            <p:ph type="body" idx="1"/>
          </p:nvPr>
        </p:nvSpPr>
        <p:spPr>
          <a:xfrm>
            <a:off x="2341078" y="2941773"/>
            <a:ext cx="20574341" cy="9606344"/>
          </a:xfrm>
        </p:spPr>
        <p:txBody>
          <a:bodyPr/>
          <a:lstStyle/>
          <a:p>
            <a:r>
              <a:rPr lang="fr-FR" b="1" dirty="0"/>
              <a:t>PREABULES</a:t>
            </a:r>
            <a:r>
              <a:rPr lang="fr-FR" dirty="0"/>
              <a:t> : </a:t>
            </a:r>
            <a:r>
              <a:rPr lang="fr-FR" dirty="0" smtClean="0"/>
              <a:t>Mondanités</a:t>
            </a:r>
          </a:p>
          <a:p>
            <a:r>
              <a:rPr lang="fr-FR" b="1" dirty="0" smtClean="0"/>
              <a:t>CHAPITRE 1</a:t>
            </a:r>
            <a:r>
              <a:rPr lang="fr-FR" dirty="0" smtClean="0"/>
              <a:t> </a:t>
            </a:r>
            <a:r>
              <a:rPr lang="fr-FR" dirty="0"/>
              <a:t>: « N'attendez pas d'avoir soif pour tirer l'eau du puits. » </a:t>
            </a:r>
            <a:endParaRPr lang="fr-FR" dirty="0" smtClean="0"/>
          </a:p>
          <a:p>
            <a:r>
              <a:rPr lang="fr-FR" b="1" dirty="0" smtClean="0"/>
              <a:t>CHAPITRE </a:t>
            </a:r>
            <a:r>
              <a:rPr lang="fr-FR" b="1" dirty="0"/>
              <a:t>2</a:t>
            </a:r>
            <a:r>
              <a:rPr lang="fr-FR" dirty="0"/>
              <a:t> : « Monsieur ? Comment ça marche ? </a:t>
            </a:r>
            <a:r>
              <a:rPr lang="fr-FR" dirty="0" smtClean="0"/>
              <a:t>»</a:t>
            </a:r>
          </a:p>
          <a:p>
            <a:r>
              <a:rPr lang="fr-FR" b="1" dirty="0" smtClean="0"/>
              <a:t>CHAPITRE </a:t>
            </a:r>
            <a:r>
              <a:rPr lang="fr-FR" b="1" dirty="0"/>
              <a:t>3</a:t>
            </a:r>
            <a:r>
              <a:rPr lang="fr-FR" dirty="0"/>
              <a:t> : Montrons l’exemple  </a:t>
            </a:r>
            <a:endParaRPr lang="fr-FR" dirty="0" smtClean="0"/>
          </a:p>
          <a:p>
            <a:r>
              <a:rPr lang="fr-FR" b="1" dirty="0" smtClean="0"/>
              <a:t>CHAPITRE </a:t>
            </a:r>
            <a:r>
              <a:rPr lang="fr-FR" b="1" dirty="0"/>
              <a:t>4</a:t>
            </a:r>
            <a:r>
              <a:rPr lang="fr-FR" dirty="0"/>
              <a:t> : Fouillons sous le capot</a:t>
            </a:r>
            <a:r>
              <a:rPr lang="fr-FR" dirty="0" smtClean="0"/>
              <a:t>!!!</a:t>
            </a:r>
          </a:p>
          <a:p>
            <a:r>
              <a:rPr lang="fr-FR" b="1" dirty="0" smtClean="0"/>
              <a:t>BOUQUET </a:t>
            </a:r>
            <a:r>
              <a:rPr lang="fr-FR" b="1" dirty="0"/>
              <a:t>FINAL</a:t>
            </a:r>
            <a:r>
              <a:rPr lang="fr-FR" dirty="0"/>
              <a:t> : Codons</a:t>
            </a:r>
          </a:p>
        </p:txBody>
      </p:sp>
    </p:spTree>
    <p:extLst>
      <p:ext uri="{BB962C8B-B14F-4D97-AF65-F5344CB8AC3E}">
        <p14:creationId xmlns:p14="http://schemas.microsoft.com/office/powerpoint/2010/main" val="896298034"/>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sp>
        <p:nvSpPr>
          <p:cNvPr id="3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smtClean="0">
                <a:latin typeface="+mj-lt"/>
                <a:ea typeface="+mj-ea"/>
                <a:cs typeface="+mj-cs"/>
                <a:sym typeface="Montserrat-Regular"/>
              </a:rPr>
              <a:t>En résumé</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
        <p:nvSpPr>
          <p:cNvPr id="36" name="Shape 252"/>
          <p:cNvSpPr txBox="1">
            <a:spLocks/>
          </p:cNvSpPr>
          <p:nvPr/>
        </p:nvSpPr>
        <p:spPr>
          <a:xfrm>
            <a:off x="3892786" y="4904509"/>
            <a:ext cx="16279432" cy="6123709"/>
          </a:xfrm>
          <a:prstGeom prst="rect">
            <a:avLst/>
          </a:prstGeom>
        </p:spPr>
        <p:txBody>
          <a:bodyPr/>
          <a:lst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a:lstStyle>
          <a:p>
            <a:pPr marL="685800" indent="-685800" hangingPunct="1">
              <a:buFont typeface="Arial" charset="0"/>
              <a:buChar char="•"/>
            </a:pPr>
            <a:r>
              <a:rPr lang="fr-FR" smtClean="0">
                <a:solidFill>
                  <a:srgbClr val="0B53B2"/>
                </a:solidFill>
                <a:latin typeface="+mn-lt"/>
              </a:rPr>
              <a:t>Scalabilité </a:t>
            </a:r>
            <a:r>
              <a:rPr lang="fr-FR" dirty="0" smtClean="0">
                <a:solidFill>
                  <a:srgbClr val="0B53B2"/>
                </a:solidFill>
                <a:latin typeface="+mn-lt"/>
              </a:rPr>
              <a:t>horizontale</a:t>
            </a:r>
          </a:p>
          <a:p>
            <a:pPr marL="685800" indent="-685800" hangingPunct="1">
              <a:buFont typeface="Arial" charset="0"/>
              <a:buChar char="•"/>
            </a:pPr>
            <a:r>
              <a:rPr lang="fr-FR" dirty="0" smtClean="0">
                <a:solidFill>
                  <a:srgbClr val="0B53B2"/>
                </a:solidFill>
                <a:latin typeface="+mn-lt"/>
              </a:rPr>
              <a:t>Hyper-convergence </a:t>
            </a:r>
          </a:p>
          <a:p>
            <a:pPr marL="685800" indent="-685800" hangingPunct="1">
              <a:buFont typeface="Arial" charset="0"/>
              <a:buChar char="•"/>
            </a:pPr>
            <a:r>
              <a:rPr lang="fr-FR" dirty="0" smtClean="0">
                <a:solidFill>
                  <a:srgbClr val="0B53B2"/>
                </a:solidFill>
                <a:latin typeface="+mn-lt"/>
              </a:rPr>
              <a:t>Co-localisation </a:t>
            </a:r>
            <a:r>
              <a:rPr lang="fr-FR" dirty="0">
                <a:solidFill>
                  <a:srgbClr val="0B53B2"/>
                </a:solidFill>
                <a:latin typeface="+mn-lt"/>
              </a:rPr>
              <a:t>des traitements avec les </a:t>
            </a:r>
            <a:r>
              <a:rPr lang="fr-FR" dirty="0" smtClean="0">
                <a:solidFill>
                  <a:srgbClr val="0B53B2"/>
                </a:solidFill>
                <a:latin typeface="+mn-lt"/>
              </a:rPr>
              <a:t>données</a:t>
            </a:r>
            <a:endParaRPr lang="fr-FR" dirty="0">
              <a:solidFill>
                <a:srgbClr val="0B53B2"/>
              </a:solidFill>
              <a:latin typeface="+mn-lt"/>
            </a:endParaRPr>
          </a:p>
        </p:txBody>
      </p:sp>
      <p:pic>
        <p:nvPicPr>
          <p:cNvPr id="37" name="Image 36"/>
          <p:cNvPicPr>
            <a:picLocks noChangeAspect="1"/>
          </p:cNvPicPr>
          <p:nvPr/>
        </p:nvPicPr>
        <p:blipFill rotWithShape="1">
          <a:blip r:embed="rId4" cstate="print">
            <a:clrChange>
              <a:clrFrom>
                <a:srgbClr val="FFFFFF"/>
              </a:clrFrom>
              <a:clrTo>
                <a:srgbClr val="FFFFFF">
                  <a:alpha val="0"/>
                </a:srgbClr>
              </a:clrTo>
            </a:clrChange>
          </a:blip>
          <a:srcRect t="26182" b="26546"/>
          <a:stretch/>
        </p:blipFill>
        <p:spPr>
          <a:xfrm>
            <a:off x="17902950" y="11319164"/>
            <a:ext cx="3341075" cy="1579418"/>
          </a:xfrm>
          <a:prstGeom prst="rect">
            <a:avLst/>
          </a:prstGeom>
        </p:spPr>
      </p:pic>
    </p:spTree>
    <p:extLst>
      <p:ext uri="{BB962C8B-B14F-4D97-AF65-F5344CB8AC3E}">
        <p14:creationId xmlns:p14="http://schemas.microsoft.com/office/powerpoint/2010/main" val="2111761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21</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Montrons l’exemple</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3</a:t>
            </a:r>
            <a:endParaRPr dirty="0"/>
          </a:p>
        </p:txBody>
      </p:sp>
    </p:spTree>
    <p:extLst>
      <p:ext uri="{BB962C8B-B14F-4D97-AF65-F5344CB8AC3E}">
        <p14:creationId xmlns:p14="http://schemas.microsoft.com/office/powerpoint/2010/main" val="844025501"/>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8" name="Grouper 9"/>
          <p:cNvGrpSpPr/>
          <p:nvPr/>
        </p:nvGrpSpPr>
        <p:grpSpPr>
          <a:xfrm>
            <a:off x="8709337" y="3454864"/>
            <a:ext cx="5469742" cy="6510031"/>
            <a:chOff x="3834574" y="294580"/>
            <a:chExt cx="4207993" cy="4892275"/>
          </a:xfrm>
        </p:grpSpPr>
        <p:pic>
          <p:nvPicPr>
            <p:cNvPr id="2" name="Imag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971560" y="2133600"/>
              <a:ext cx="4071007" cy="3053255"/>
            </a:xfrm>
            <a:prstGeom prst="rect">
              <a:avLst/>
            </a:prstGeom>
          </p:spPr>
        </p:pic>
        <p:pic>
          <p:nvPicPr>
            <p:cNvPr id="3" name="Image 2"/>
            <p:cNvPicPr>
              <a:picLocks noChangeAspect="1"/>
            </p:cNvPicPr>
            <p:nvPr/>
          </p:nvPicPr>
          <p:blipFill>
            <a:blip r:embed="rId5" cstate="print"/>
            <a:stretch>
              <a:fillRect/>
            </a:stretch>
          </p:blipFill>
          <p:spPr>
            <a:xfrm>
              <a:off x="3834574" y="294580"/>
              <a:ext cx="4207993" cy="1749390"/>
            </a:xfrm>
            <a:prstGeom prst="rect">
              <a:avLst/>
            </a:prstGeom>
          </p:spPr>
        </p:pic>
      </p:grpSp>
      <p:grpSp>
        <p:nvGrpSpPr>
          <p:cNvPr id="10" name="Grouper 7"/>
          <p:cNvGrpSpPr/>
          <p:nvPr/>
        </p:nvGrpSpPr>
        <p:grpSpPr>
          <a:xfrm>
            <a:off x="1436949" y="4206473"/>
            <a:ext cx="6272976" cy="7239554"/>
            <a:chOff x="118130" y="3106683"/>
            <a:chExt cx="3136488" cy="3619777"/>
          </a:xfrm>
        </p:grpSpPr>
        <p:pic>
          <p:nvPicPr>
            <p:cNvPr id="4" name="Image 3"/>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5" name="Image 4"/>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6" name="Image 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7" name="Image 6"/>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 name="Image 8"/>
          <p:cNvPicPr>
            <a:picLocks noChangeAspect="1"/>
          </p:cNvPicPr>
          <p:nvPr/>
        </p:nvPicPr>
        <p:blipFill>
          <a:blip r:embed="rId10" cstate="print"/>
          <a:stretch>
            <a:fillRect/>
          </a:stretch>
        </p:blipFill>
        <p:spPr>
          <a:xfrm>
            <a:off x="14483478" y="5057287"/>
            <a:ext cx="8192461" cy="5752324"/>
          </a:xfrm>
          <a:prstGeom prst="ellipse">
            <a:avLst/>
          </a:prstGeom>
          <a:ln>
            <a:noFill/>
          </a:ln>
          <a:effectLst>
            <a:softEdge rad="112500"/>
          </a:effectLst>
        </p:spPr>
      </p:pic>
      <p:grpSp>
        <p:nvGrpSpPr>
          <p:cNvPr id="11" name="Grouper 13"/>
          <p:cNvGrpSpPr/>
          <p:nvPr/>
        </p:nvGrpSpPr>
        <p:grpSpPr>
          <a:xfrm>
            <a:off x="9905842" y="10277779"/>
            <a:ext cx="3257503" cy="1687200"/>
            <a:chOff x="4529192" y="5164524"/>
            <a:chExt cx="2552186" cy="1604620"/>
          </a:xfrm>
        </p:grpSpPr>
        <p:pic>
          <p:nvPicPr>
            <p:cNvPr id="12" name="Image 11"/>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3" name="Image 12"/>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sp>
        <p:nvSpPr>
          <p:cNvPr id="16"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500" dirty="0" err="1" smtClean="0">
                <a:latin typeface="+mj-lt"/>
                <a:ea typeface="+mj-ea"/>
                <a:cs typeface="+mj-cs"/>
                <a:sym typeface="Montserrat-Regular"/>
              </a:rPr>
              <a:t>C’est</a:t>
            </a:r>
            <a:r>
              <a:rPr lang="en-US" sz="11500" dirty="0" smtClean="0">
                <a:latin typeface="+mj-lt"/>
                <a:ea typeface="+mj-ea"/>
                <a:cs typeface="+mj-cs"/>
                <a:sym typeface="Montserrat-Regular"/>
              </a:rPr>
              <a:t> </a:t>
            </a:r>
            <a:r>
              <a:rPr lang="en-US" sz="11500" dirty="0" err="1" smtClean="0">
                <a:latin typeface="+mj-lt"/>
                <a:ea typeface="+mj-ea"/>
                <a:cs typeface="+mj-cs"/>
                <a:sym typeface="Montserrat-Regular"/>
              </a:rPr>
              <a:t>l’histoire</a:t>
            </a:r>
            <a:r>
              <a:rPr lang="en-US" sz="11500" dirty="0" smtClean="0">
                <a:latin typeface="+mj-lt"/>
                <a:ea typeface="+mj-ea"/>
                <a:cs typeface="+mj-cs"/>
                <a:sym typeface="Montserrat-Regular"/>
              </a:rPr>
              <a:t> de </a:t>
            </a:r>
            <a:r>
              <a:rPr lang="en-US" sz="11500" dirty="0" err="1" smtClean="0">
                <a:latin typeface="+mj-lt"/>
                <a:ea typeface="+mj-ea"/>
                <a:cs typeface="+mj-cs"/>
                <a:sym typeface="Montserrat-Regular"/>
              </a:rPr>
              <a:t>mecs</a:t>
            </a:r>
            <a:endParaRPr kumimoji="0" lang="en-US" sz="115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210532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16" fill="hold" nodeType="afterEffect">
                                  <p:stCondLst>
                                    <p:cond delay="20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3000"/>
                            </p:stCondLst>
                            <p:childTnLst>
                              <p:par>
                                <p:cTn id="17" presetID="53" presetClass="entr" presetSubtype="16" fill="hold" nodeType="after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5500"/>
                            </p:stCondLst>
                            <p:childTnLst>
                              <p:par>
                                <p:cTn id="23" presetID="53" presetClass="entr" presetSubtype="16" fill="hold" nodeType="afterEffect">
                                  <p:stCondLst>
                                    <p:cond delay="20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Imag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2" name="Grouper 86"/>
          <p:cNvGrpSpPr/>
          <p:nvPr/>
        </p:nvGrpSpPr>
        <p:grpSpPr>
          <a:xfrm>
            <a:off x="2238126" y="5588678"/>
            <a:ext cx="4372358" cy="5046078"/>
            <a:chOff x="118130" y="3106683"/>
            <a:chExt cx="3136488" cy="3619777"/>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93" name="Image 9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81309" y="3228617"/>
            <a:ext cx="13357263" cy="9489856"/>
          </a:xfrm>
          <a:prstGeom prst="rect">
            <a:avLst/>
          </a:prstGeom>
        </p:spPr>
      </p:pic>
      <p:grpSp>
        <p:nvGrpSpPr>
          <p:cNvPr id="3" name="Grouper 94"/>
          <p:cNvGrpSpPr/>
          <p:nvPr/>
        </p:nvGrpSpPr>
        <p:grpSpPr>
          <a:xfrm>
            <a:off x="13272455" y="8301454"/>
            <a:ext cx="861837" cy="861835"/>
            <a:chOff x="2275515" y="2502364"/>
            <a:chExt cx="1040471" cy="1040470"/>
          </a:xfrm>
          <a:solidFill>
            <a:srgbClr val="FF0000"/>
          </a:solidFill>
        </p:grpSpPr>
        <p:sp>
          <p:nvSpPr>
            <p:cNvPr id="108" name="Larme 10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Image 10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4" name="Grouper 95"/>
          <p:cNvGrpSpPr/>
          <p:nvPr/>
        </p:nvGrpSpPr>
        <p:grpSpPr>
          <a:xfrm>
            <a:off x="14011957" y="8311400"/>
            <a:ext cx="861837" cy="861835"/>
            <a:chOff x="2275515" y="2502364"/>
            <a:chExt cx="1040471" cy="1040470"/>
          </a:xfrm>
          <a:solidFill>
            <a:srgbClr val="FF0000"/>
          </a:solidFill>
        </p:grpSpPr>
        <p:sp>
          <p:nvSpPr>
            <p:cNvPr id="106" name="Larme 10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Image 10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5" name="Grouper 96"/>
          <p:cNvGrpSpPr/>
          <p:nvPr/>
        </p:nvGrpSpPr>
        <p:grpSpPr>
          <a:xfrm>
            <a:off x="12807719" y="9003902"/>
            <a:ext cx="861837" cy="861835"/>
            <a:chOff x="2275515" y="2502364"/>
            <a:chExt cx="1040471" cy="1040470"/>
          </a:xfrm>
          <a:solidFill>
            <a:srgbClr val="FF0000"/>
          </a:solidFill>
        </p:grpSpPr>
        <p:sp>
          <p:nvSpPr>
            <p:cNvPr id="104" name="Larme 10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Image 10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6" name="Grouper 97"/>
          <p:cNvGrpSpPr/>
          <p:nvPr/>
        </p:nvGrpSpPr>
        <p:grpSpPr>
          <a:xfrm>
            <a:off x="13675645" y="9077192"/>
            <a:ext cx="861837" cy="861835"/>
            <a:chOff x="2275515" y="2502364"/>
            <a:chExt cx="1040471" cy="1040470"/>
          </a:xfrm>
          <a:solidFill>
            <a:srgbClr val="FF0000"/>
          </a:solidFill>
        </p:grpSpPr>
        <p:sp>
          <p:nvSpPr>
            <p:cNvPr id="102" name="Larme 10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Image 10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7" name="Grouper 98"/>
          <p:cNvGrpSpPr/>
          <p:nvPr/>
        </p:nvGrpSpPr>
        <p:grpSpPr>
          <a:xfrm>
            <a:off x="14061855" y="8891870"/>
            <a:ext cx="861837" cy="861835"/>
            <a:chOff x="2275515" y="2502364"/>
            <a:chExt cx="1040471" cy="1040470"/>
          </a:xfrm>
          <a:solidFill>
            <a:srgbClr val="FF0000"/>
          </a:solidFill>
        </p:grpSpPr>
        <p:sp>
          <p:nvSpPr>
            <p:cNvPr id="100" name="Larme 9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Image 10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8" name="Grouper 110"/>
          <p:cNvGrpSpPr/>
          <p:nvPr/>
        </p:nvGrpSpPr>
        <p:grpSpPr>
          <a:xfrm>
            <a:off x="16581613" y="5549706"/>
            <a:ext cx="861837" cy="861835"/>
            <a:chOff x="2275515" y="2502364"/>
            <a:chExt cx="1040471" cy="1040470"/>
          </a:xfrm>
          <a:solidFill>
            <a:srgbClr val="FF0000"/>
          </a:solidFill>
        </p:grpSpPr>
        <p:sp>
          <p:nvSpPr>
            <p:cNvPr id="124" name="Larme 12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9" name="Grouper 111"/>
          <p:cNvGrpSpPr/>
          <p:nvPr/>
        </p:nvGrpSpPr>
        <p:grpSpPr>
          <a:xfrm>
            <a:off x="17599385" y="6524418"/>
            <a:ext cx="861837" cy="861835"/>
            <a:chOff x="2275515" y="2502364"/>
            <a:chExt cx="1040471" cy="1040470"/>
          </a:xfrm>
          <a:solidFill>
            <a:srgbClr val="FF0000"/>
          </a:solidFill>
        </p:grpSpPr>
        <p:sp>
          <p:nvSpPr>
            <p:cNvPr id="122" name="Larme 12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Image 12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0" name="Grouper 112"/>
          <p:cNvGrpSpPr/>
          <p:nvPr/>
        </p:nvGrpSpPr>
        <p:grpSpPr>
          <a:xfrm>
            <a:off x="16355459" y="7440216"/>
            <a:ext cx="861837" cy="861835"/>
            <a:chOff x="2275515" y="2502364"/>
            <a:chExt cx="1040471" cy="1040470"/>
          </a:xfrm>
          <a:solidFill>
            <a:srgbClr val="FF0000"/>
          </a:solidFill>
        </p:grpSpPr>
        <p:sp>
          <p:nvSpPr>
            <p:cNvPr id="120" name="Larme 11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Image 12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1" name="Grouper 113"/>
          <p:cNvGrpSpPr/>
          <p:nvPr/>
        </p:nvGrpSpPr>
        <p:grpSpPr>
          <a:xfrm>
            <a:off x="17114127" y="4591252"/>
            <a:ext cx="861837" cy="861835"/>
            <a:chOff x="2275515" y="2502364"/>
            <a:chExt cx="1040471" cy="1040470"/>
          </a:xfrm>
          <a:solidFill>
            <a:srgbClr val="FF0000"/>
          </a:solidFill>
        </p:grpSpPr>
        <p:sp>
          <p:nvSpPr>
            <p:cNvPr id="118" name="Larme 11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Image 11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2" name="Grouper 114"/>
          <p:cNvGrpSpPr/>
          <p:nvPr/>
        </p:nvGrpSpPr>
        <p:grpSpPr>
          <a:xfrm>
            <a:off x="17585035" y="4572588"/>
            <a:ext cx="861837" cy="861835"/>
            <a:chOff x="2275515" y="2502364"/>
            <a:chExt cx="1040471" cy="1040470"/>
          </a:xfrm>
          <a:solidFill>
            <a:srgbClr val="FF0000"/>
          </a:solidFill>
        </p:grpSpPr>
        <p:sp>
          <p:nvSpPr>
            <p:cNvPr id="116" name="Larme 11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 11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3" name="Grouper 126"/>
          <p:cNvGrpSpPr/>
          <p:nvPr/>
        </p:nvGrpSpPr>
        <p:grpSpPr>
          <a:xfrm>
            <a:off x="13113771" y="5948676"/>
            <a:ext cx="861837" cy="861835"/>
            <a:chOff x="2275515" y="2502364"/>
            <a:chExt cx="1040471" cy="1040470"/>
          </a:xfrm>
          <a:solidFill>
            <a:srgbClr val="FF0000"/>
          </a:solidFill>
        </p:grpSpPr>
        <p:sp>
          <p:nvSpPr>
            <p:cNvPr id="140" name="Larme 13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Image 14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4" name="Grouper 127"/>
          <p:cNvGrpSpPr/>
          <p:nvPr/>
        </p:nvGrpSpPr>
        <p:grpSpPr>
          <a:xfrm>
            <a:off x="14651685" y="5224200"/>
            <a:ext cx="861837" cy="861835"/>
            <a:chOff x="2275515" y="2502364"/>
            <a:chExt cx="1040471" cy="1040470"/>
          </a:xfrm>
          <a:solidFill>
            <a:srgbClr val="FF0000"/>
          </a:solidFill>
        </p:grpSpPr>
        <p:sp>
          <p:nvSpPr>
            <p:cNvPr id="138" name="Larme 13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Image 138"/>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5" name="Grouper 128"/>
          <p:cNvGrpSpPr/>
          <p:nvPr/>
        </p:nvGrpSpPr>
        <p:grpSpPr>
          <a:xfrm>
            <a:off x="15611121" y="4573540"/>
            <a:ext cx="861837" cy="861835"/>
            <a:chOff x="2275515" y="2502364"/>
            <a:chExt cx="1040471" cy="1040470"/>
          </a:xfrm>
          <a:solidFill>
            <a:srgbClr val="FF0000"/>
          </a:solidFill>
        </p:grpSpPr>
        <p:sp>
          <p:nvSpPr>
            <p:cNvPr id="136" name="Larme 13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Image 13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6" name="Grouper 129"/>
          <p:cNvGrpSpPr/>
          <p:nvPr/>
        </p:nvGrpSpPr>
        <p:grpSpPr>
          <a:xfrm>
            <a:off x="15544311" y="5356830"/>
            <a:ext cx="861837" cy="861835"/>
            <a:chOff x="2275515" y="2502364"/>
            <a:chExt cx="1040471" cy="1040470"/>
          </a:xfrm>
          <a:solidFill>
            <a:srgbClr val="FF0000"/>
          </a:solidFill>
        </p:grpSpPr>
        <p:sp>
          <p:nvSpPr>
            <p:cNvPr id="134" name="Larme 13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Image 13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7" name="Grouper 130"/>
          <p:cNvGrpSpPr/>
          <p:nvPr/>
        </p:nvGrpSpPr>
        <p:grpSpPr>
          <a:xfrm>
            <a:off x="14396923" y="6014988"/>
            <a:ext cx="861837" cy="861835"/>
            <a:chOff x="2275515" y="2502364"/>
            <a:chExt cx="1040471" cy="1040470"/>
          </a:xfrm>
          <a:solidFill>
            <a:srgbClr val="FF0000"/>
          </a:solidFill>
        </p:grpSpPr>
        <p:sp>
          <p:nvSpPr>
            <p:cNvPr id="132" name="Larme 13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8" name="Grouper 142"/>
          <p:cNvGrpSpPr/>
          <p:nvPr/>
        </p:nvGrpSpPr>
        <p:grpSpPr>
          <a:xfrm>
            <a:off x="19118951" y="7611070"/>
            <a:ext cx="861837" cy="861835"/>
            <a:chOff x="2275515" y="2502364"/>
            <a:chExt cx="1040471" cy="1040470"/>
          </a:xfrm>
          <a:solidFill>
            <a:srgbClr val="FF0000"/>
          </a:solid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19" name="Grouper 143"/>
          <p:cNvGrpSpPr/>
          <p:nvPr/>
        </p:nvGrpSpPr>
        <p:grpSpPr>
          <a:xfrm>
            <a:off x="17846889" y="8565986"/>
            <a:ext cx="861837" cy="861835"/>
            <a:chOff x="2275515" y="2502364"/>
            <a:chExt cx="1040471" cy="1040470"/>
          </a:xfrm>
          <a:solidFill>
            <a:srgbClr val="FF0000"/>
          </a:solid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0" name="Grouper 144"/>
          <p:cNvGrpSpPr/>
          <p:nvPr/>
        </p:nvGrpSpPr>
        <p:grpSpPr>
          <a:xfrm>
            <a:off x="18348977" y="6715744"/>
            <a:ext cx="861837" cy="861835"/>
            <a:chOff x="2275515" y="2502364"/>
            <a:chExt cx="1040471" cy="1040470"/>
          </a:xfrm>
          <a:solidFill>
            <a:srgbClr val="FF0000"/>
          </a:solidFill>
        </p:grpSpPr>
        <p:sp>
          <p:nvSpPr>
            <p:cNvPr id="152" name="Larme 15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Image 152"/>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1" name="Grouper 145"/>
          <p:cNvGrpSpPr/>
          <p:nvPr/>
        </p:nvGrpSpPr>
        <p:grpSpPr>
          <a:xfrm>
            <a:off x="17585037" y="7002384"/>
            <a:ext cx="861837" cy="861835"/>
            <a:chOff x="2275515" y="2502364"/>
            <a:chExt cx="1040471" cy="1040470"/>
          </a:xfrm>
          <a:solidFill>
            <a:srgbClr val="FF0000"/>
          </a:solidFill>
        </p:grpSpPr>
        <p:sp>
          <p:nvSpPr>
            <p:cNvPr id="150" name="Larme 14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Image 150"/>
            <p:cNvPicPr>
              <a:picLocks noChangeAspect="1"/>
            </p:cNvPicPr>
            <p:nvPr/>
          </p:nvPicPr>
          <p:blipFill>
            <a:blip r:embed="rId9" cstate="print"/>
            <a:stretch>
              <a:fillRect/>
            </a:stretch>
          </p:blipFill>
          <p:spPr>
            <a:xfrm>
              <a:off x="2549634" y="2660869"/>
              <a:ext cx="529896" cy="652180"/>
            </a:xfrm>
            <a:prstGeom prst="rect">
              <a:avLst/>
            </a:prstGeom>
            <a:grpFill/>
          </p:spPr>
        </p:pic>
      </p:grpSp>
      <p:grpSp>
        <p:nvGrpSpPr>
          <p:cNvPr id="22" name="Grouper 146"/>
          <p:cNvGrpSpPr/>
          <p:nvPr/>
        </p:nvGrpSpPr>
        <p:grpSpPr>
          <a:xfrm>
            <a:off x="18591329" y="7538976"/>
            <a:ext cx="861837" cy="861835"/>
            <a:chOff x="2275515" y="2502364"/>
            <a:chExt cx="1040471" cy="1040470"/>
          </a:xfrm>
          <a:solidFill>
            <a:srgbClr val="FF0000"/>
          </a:solidFill>
        </p:grpSpPr>
        <p:sp>
          <p:nvSpPr>
            <p:cNvPr id="148" name="Larme 14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Image 148"/>
            <p:cNvPicPr>
              <a:picLocks noChangeAspect="1"/>
            </p:cNvPicPr>
            <p:nvPr/>
          </p:nvPicPr>
          <p:blipFill>
            <a:blip r:embed="rId9" cstate="print"/>
            <a:stretch>
              <a:fillRect/>
            </a:stretch>
          </p:blipFill>
          <p:spPr>
            <a:xfrm>
              <a:off x="2549634" y="2660869"/>
              <a:ext cx="529896" cy="652180"/>
            </a:xfrm>
            <a:prstGeom prst="rect">
              <a:avLst/>
            </a:prstGeom>
            <a:grpFill/>
          </p:spPr>
        </p:pic>
      </p:grpSp>
      <p:sp>
        <p:nvSpPr>
          <p:cNvPr id="69" name="Title 51"/>
          <p:cNvSpPr txBox="1">
            <a:spLocks/>
          </p:cNvSpPr>
          <p:nvPr/>
        </p:nvSpPr>
        <p:spPr>
          <a:xfrm>
            <a:off x="0" y="377838"/>
            <a:ext cx="23715135"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Qui </a:t>
            </a:r>
            <a:r>
              <a:rPr lang="en-US" sz="11000" dirty="0" err="1" smtClean="0">
                <a:latin typeface="+mj-lt"/>
                <a:ea typeface="+mj-ea"/>
                <a:cs typeface="+mj-cs"/>
                <a:sym typeface="Montserrat-Regular"/>
              </a:rPr>
              <a:t>savent</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compter</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jusqu’à</a:t>
            </a:r>
            <a:r>
              <a:rPr lang="en-US" sz="11000" dirty="0" smtClean="0">
                <a:latin typeface="+mj-lt"/>
                <a:ea typeface="+mj-ea"/>
                <a:cs typeface="+mj-cs"/>
                <a:sym typeface="Montserrat-Regular"/>
              </a:rPr>
              <a:t> 4</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100811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250" fill="hold"/>
                                        <p:tgtEl>
                                          <p:spTgt spid="3"/>
                                        </p:tgtEl>
                                        <p:attrNameLst>
                                          <p:attrName>ppt_w</p:attrName>
                                        </p:attrNameLst>
                                      </p:cBhvr>
                                      <p:tavLst>
                                        <p:tav tm="0">
                                          <p:val>
                                            <p:fltVal val="0"/>
                                          </p:val>
                                        </p:tav>
                                        <p:tav tm="100000">
                                          <p:val>
                                            <p:strVal val="#ppt_w"/>
                                          </p:val>
                                        </p:tav>
                                      </p:tavLst>
                                    </p:anim>
                                    <p:anim calcmode="lin" valueType="num">
                                      <p:cBhvr>
                                        <p:cTn id="14" dur="250" fill="hold"/>
                                        <p:tgtEl>
                                          <p:spTgt spid="3"/>
                                        </p:tgtEl>
                                        <p:attrNameLst>
                                          <p:attrName>ppt_h</p:attrName>
                                        </p:attrNameLst>
                                      </p:cBhvr>
                                      <p:tavLst>
                                        <p:tav tm="0">
                                          <p:val>
                                            <p:fltVal val="0"/>
                                          </p:val>
                                        </p:tav>
                                        <p:tav tm="100000">
                                          <p:val>
                                            <p:strVal val="#ppt_h"/>
                                          </p:val>
                                        </p:tav>
                                      </p:tavLst>
                                    </p:anim>
                                    <p:animEffect transition="in" filter="fade">
                                      <p:cBhvr>
                                        <p:cTn id="15" dur="250"/>
                                        <p:tgtEl>
                                          <p:spTgt spid="3"/>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250" fill="hold"/>
                                        <p:tgtEl>
                                          <p:spTgt spid="6"/>
                                        </p:tgtEl>
                                        <p:attrNameLst>
                                          <p:attrName>ppt_w</p:attrName>
                                        </p:attrNameLst>
                                      </p:cBhvr>
                                      <p:tavLst>
                                        <p:tav tm="0">
                                          <p:val>
                                            <p:fltVal val="0"/>
                                          </p:val>
                                        </p:tav>
                                        <p:tav tm="100000">
                                          <p:val>
                                            <p:strVal val="#ppt_w"/>
                                          </p:val>
                                        </p:tav>
                                      </p:tavLst>
                                    </p:anim>
                                    <p:anim calcmode="lin" valueType="num">
                                      <p:cBhvr>
                                        <p:cTn id="20" dur="250" fill="hold"/>
                                        <p:tgtEl>
                                          <p:spTgt spid="6"/>
                                        </p:tgtEl>
                                        <p:attrNameLst>
                                          <p:attrName>ppt_h</p:attrName>
                                        </p:attrNameLst>
                                      </p:cBhvr>
                                      <p:tavLst>
                                        <p:tav tm="0">
                                          <p:val>
                                            <p:fltVal val="0"/>
                                          </p:val>
                                        </p:tav>
                                        <p:tav tm="100000">
                                          <p:val>
                                            <p:strVal val="#ppt_h"/>
                                          </p:val>
                                        </p:tav>
                                      </p:tavLst>
                                    </p:anim>
                                    <p:animEffect transition="in" filter="fade">
                                      <p:cBhvr>
                                        <p:cTn id="21" dur="250"/>
                                        <p:tgtEl>
                                          <p:spTgt spid="6"/>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250" fill="hold"/>
                                        <p:tgtEl>
                                          <p:spTgt spid="7"/>
                                        </p:tgtEl>
                                        <p:attrNameLst>
                                          <p:attrName>ppt_w</p:attrName>
                                        </p:attrNameLst>
                                      </p:cBhvr>
                                      <p:tavLst>
                                        <p:tav tm="0">
                                          <p:val>
                                            <p:fltVal val="0"/>
                                          </p:val>
                                        </p:tav>
                                        <p:tav tm="100000">
                                          <p:val>
                                            <p:strVal val="#ppt_w"/>
                                          </p:val>
                                        </p:tav>
                                      </p:tavLst>
                                    </p:anim>
                                    <p:anim calcmode="lin" valueType="num">
                                      <p:cBhvr>
                                        <p:cTn id="26" dur="250" fill="hold"/>
                                        <p:tgtEl>
                                          <p:spTgt spid="7"/>
                                        </p:tgtEl>
                                        <p:attrNameLst>
                                          <p:attrName>ppt_h</p:attrName>
                                        </p:attrNameLst>
                                      </p:cBhvr>
                                      <p:tavLst>
                                        <p:tav tm="0">
                                          <p:val>
                                            <p:fltVal val="0"/>
                                          </p:val>
                                        </p:tav>
                                        <p:tav tm="100000">
                                          <p:val>
                                            <p:strVal val="#ppt_h"/>
                                          </p:val>
                                        </p:tav>
                                      </p:tavLst>
                                    </p:anim>
                                    <p:animEffect transition="in" filter="fade">
                                      <p:cBhvr>
                                        <p:cTn id="27" dur="250"/>
                                        <p:tgtEl>
                                          <p:spTgt spid="7"/>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250" fill="hold"/>
                                        <p:tgtEl>
                                          <p:spTgt spid="4"/>
                                        </p:tgtEl>
                                        <p:attrNameLst>
                                          <p:attrName>ppt_w</p:attrName>
                                        </p:attrNameLst>
                                      </p:cBhvr>
                                      <p:tavLst>
                                        <p:tav tm="0">
                                          <p:val>
                                            <p:fltVal val="0"/>
                                          </p:val>
                                        </p:tav>
                                        <p:tav tm="100000">
                                          <p:val>
                                            <p:strVal val="#ppt_w"/>
                                          </p:val>
                                        </p:tav>
                                      </p:tavLst>
                                    </p:anim>
                                    <p:anim calcmode="lin" valueType="num">
                                      <p:cBhvr>
                                        <p:cTn id="32" dur="250" fill="hold"/>
                                        <p:tgtEl>
                                          <p:spTgt spid="4"/>
                                        </p:tgtEl>
                                        <p:attrNameLst>
                                          <p:attrName>ppt_h</p:attrName>
                                        </p:attrNameLst>
                                      </p:cBhvr>
                                      <p:tavLst>
                                        <p:tav tm="0">
                                          <p:val>
                                            <p:fltVal val="0"/>
                                          </p:val>
                                        </p:tav>
                                        <p:tav tm="100000">
                                          <p:val>
                                            <p:strVal val="#ppt_h"/>
                                          </p:val>
                                        </p:tav>
                                      </p:tavLst>
                                    </p:anim>
                                    <p:animEffect transition="in" filter="fade">
                                      <p:cBhvr>
                                        <p:cTn id="33" dur="250"/>
                                        <p:tgtEl>
                                          <p:spTgt spid="4"/>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250" fill="hold"/>
                                        <p:tgtEl>
                                          <p:spTgt spid="8"/>
                                        </p:tgtEl>
                                        <p:attrNameLst>
                                          <p:attrName>ppt_w</p:attrName>
                                        </p:attrNameLst>
                                      </p:cBhvr>
                                      <p:tavLst>
                                        <p:tav tm="0">
                                          <p:val>
                                            <p:fltVal val="0"/>
                                          </p:val>
                                        </p:tav>
                                        <p:tav tm="100000">
                                          <p:val>
                                            <p:strVal val="#ppt_w"/>
                                          </p:val>
                                        </p:tav>
                                      </p:tavLst>
                                    </p:anim>
                                    <p:anim calcmode="lin" valueType="num">
                                      <p:cBhvr>
                                        <p:cTn id="38" dur="250" fill="hold"/>
                                        <p:tgtEl>
                                          <p:spTgt spid="8"/>
                                        </p:tgtEl>
                                        <p:attrNameLst>
                                          <p:attrName>ppt_h</p:attrName>
                                        </p:attrNameLst>
                                      </p:cBhvr>
                                      <p:tavLst>
                                        <p:tav tm="0">
                                          <p:val>
                                            <p:fltVal val="0"/>
                                          </p:val>
                                        </p:tav>
                                        <p:tav tm="100000">
                                          <p:val>
                                            <p:strVal val="#ppt_h"/>
                                          </p:val>
                                        </p:tav>
                                      </p:tavLst>
                                    </p:anim>
                                    <p:animEffect transition="in" filter="fade">
                                      <p:cBhvr>
                                        <p:cTn id="39" dur="250"/>
                                        <p:tgtEl>
                                          <p:spTgt spid="8"/>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250" fill="hold"/>
                                        <p:tgtEl>
                                          <p:spTgt spid="11"/>
                                        </p:tgtEl>
                                        <p:attrNameLst>
                                          <p:attrName>ppt_w</p:attrName>
                                        </p:attrNameLst>
                                      </p:cBhvr>
                                      <p:tavLst>
                                        <p:tav tm="0">
                                          <p:val>
                                            <p:fltVal val="0"/>
                                          </p:val>
                                        </p:tav>
                                        <p:tav tm="100000">
                                          <p:val>
                                            <p:strVal val="#ppt_w"/>
                                          </p:val>
                                        </p:tav>
                                      </p:tavLst>
                                    </p:anim>
                                    <p:anim calcmode="lin" valueType="num">
                                      <p:cBhvr>
                                        <p:cTn id="44" dur="250" fill="hold"/>
                                        <p:tgtEl>
                                          <p:spTgt spid="11"/>
                                        </p:tgtEl>
                                        <p:attrNameLst>
                                          <p:attrName>ppt_h</p:attrName>
                                        </p:attrNameLst>
                                      </p:cBhvr>
                                      <p:tavLst>
                                        <p:tav tm="0">
                                          <p:val>
                                            <p:fltVal val="0"/>
                                          </p:val>
                                        </p:tav>
                                        <p:tav tm="100000">
                                          <p:val>
                                            <p:strVal val="#ppt_h"/>
                                          </p:val>
                                        </p:tav>
                                      </p:tavLst>
                                    </p:anim>
                                    <p:animEffect transition="in" filter="fade">
                                      <p:cBhvr>
                                        <p:cTn id="45" dur="250"/>
                                        <p:tgtEl>
                                          <p:spTgt spid="11"/>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250" fill="hold"/>
                                        <p:tgtEl>
                                          <p:spTgt spid="12"/>
                                        </p:tgtEl>
                                        <p:attrNameLst>
                                          <p:attrName>ppt_w</p:attrName>
                                        </p:attrNameLst>
                                      </p:cBhvr>
                                      <p:tavLst>
                                        <p:tav tm="0">
                                          <p:val>
                                            <p:fltVal val="0"/>
                                          </p:val>
                                        </p:tav>
                                        <p:tav tm="100000">
                                          <p:val>
                                            <p:strVal val="#ppt_w"/>
                                          </p:val>
                                        </p:tav>
                                      </p:tavLst>
                                    </p:anim>
                                    <p:anim calcmode="lin" valueType="num">
                                      <p:cBhvr>
                                        <p:cTn id="50" dur="250" fill="hold"/>
                                        <p:tgtEl>
                                          <p:spTgt spid="12"/>
                                        </p:tgtEl>
                                        <p:attrNameLst>
                                          <p:attrName>ppt_h</p:attrName>
                                        </p:attrNameLst>
                                      </p:cBhvr>
                                      <p:tavLst>
                                        <p:tav tm="0">
                                          <p:val>
                                            <p:fltVal val="0"/>
                                          </p:val>
                                        </p:tav>
                                        <p:tav tm="100000">
                                          <p:val>
                                            <p:strVal val="#ppt_h"/>
                                          </p:val>
                                        </p:tav>
                                      </p:tavLst>
                                    </p:anim>
                                    <p:animEffect transition="in" filter="fade">
                                      <p:cBhvr>
                                        <p:cTn id="51" dur="250"/>
                                        <p:tgtEl>
                                          <p:spTgt spid="12"/>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250" fill="hold"/>
                                        <p:tgtEl>
                                          <p:spTgt spid="13"/>
                                        </p:tgtEl>
                                        <p:attrNameLst>
                                          <p:attrName>ppt_w</p:attrName>
                                        </p:attrNameLst>
                                      </p:cBhvr>
                                      <p:tavLst>
                                        <p:tav tm="0">
                                          <p:val>
                                            <p:fltVal val="0"/>
                                          </p:val>
                                        </p:tav>
                                        <p:tav tm="100000">
                                          <p:val>
                                            <p:strVal val="#ppt_w"/>
                                          </p:val>
                                        </p:tav>
                                      </p:tavLst>
                                    </p:anim>
                                    <p:anim calcmode="lin" valueType="num">
                                      <p:cBhvr>
                                        <p:cTn id="56" dur="250" fill="hold"/>
                                        <p:tgtEl>
                                          <p:spTgt spid="13"/>
                                        </p:tgtEl>
                                        <p:attrNameLst>
                                          <p:attrName>ppt_h</p:attrName>
                                        </p:attrNameLst>
                                      </p:cBhvr>
                                      <p:tavLst>
                                        <p:tav tm="0">
                                          <p:val>
                                            <p:fltVal val="0"/>
                                          </p:val>
                                        </p:tav>
                                        <p:tav tm="100000">
                                          <p:val>
                                            <p:strVal val="#ppt_h"/>
                                          </p:val>
                                        </p:tav>
                                      </p:tavLst>
                                    </p:anim>
                                    <p:animEffect transition="in" filter="fade">
                                      <p:cBhvr>
                                        <p:cTn id="57" dur="250"/>
                                        <p:tgtEl>
                                          <p:spTgt spid="13"/>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250" fill="hold"/>
                                        <p:tgtEl>
                                          <p:spTgt spid="14"/>
                                        </p:tgtEl>
                                        <p:attrNameLst>
                                          <p:attrName>ppt_w</p:attrName>
                                        </p:attrNameLst>
                                      </p:cBhvr>
                                      <p:tavLst>
                                        <p:tav tm="0">
                                          <p:val>
                                            <p:fltVal val="0"/>
                                          </p:val>
                                        </p:tav>
                                        <p:tav tm="100000">
                                          <p:val>
                                            <p:strVal val="#ppt_w"/>
                                          </p:val>
                                        </p:tav>
                                      </p:tavLst>
                                    </p:anim>
                                    <p:anim calcmode="lin" valueType="num">
                                      <p:cBhvr>
                                        <p:cTn id="62" dur="250" fill="hold"/>
                                        <p:tgtEl>
                                          <p:spTgt spid="14"/>
                                        </p:tgtEl>
                                        <p:attrNameLst>
                                          <p:attrName>ppt_h</p:attrName>
                                        </p:attrNameLst>
                                      </p:cBhvr>
                                      <p:tavLst>
                                        <p:tav tm="0">
                                          <p:val>
                                            <p:fltVal val="0"/>
                                          </p:val>
                                        </p:tav>
                                        <p:tav tm="100000">
                                          <p:val>
                                            <p:strVal val="#ppt_h"/>
                                          </p:val>
                                        </p:tav>
                                      </p:tavLst>
                                    </p:anim>
                                    <p:animEffect transition="in" filter="fade">
                                      <p:cBhvr>
                                        <p:cTn id="63" dur="250"/>
                                        <p:tgtEl>
                                          <p:spTgt spid="14"/>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250" fill="hold"/>
                                        <p:tgtEl>
                                          <p:spTgt spid="15"/>
                                        </p:tgtEl>
                                        <p:attrNameLst>
                                          <p:attrName>ppt_w</p:attrName>
                                        </p:attrNameLst>
                                      </p:cBhvr>
                                      <p:tavLst>
                                        <p:tav tm="0">
                                          <p:val>
                                            <p:fltVal val="0"/>
                                          </p:val>
                                        </p:tav>
                                        <p:tav tm="100000">
                                          <p:val>
                                            <p:strVal val="#ppt_w"/>
                                          </p:val>
                                        </p:tav>
                                      </p:tavLst>
                                    </p:anim>
                                    <p:anim calcmode="lin" valueType="num">
                                      <p:cBhvr>
                                        <p:cTn id="68" dur="250" fill="hold"/>
                                        <p:tgtEl>
                                          <p:spTgt spid="15"/>
                                        </p:tgtEl>
                                        <p:attrNameLst>
                                          <p:attrName>ppt_h</p:attrName>
                                        </p:attrNameLst>
                                      </p:cBhvr>
                                      <p:tavLst>
                                        <p:tav tm="0">
                                          <p:val>
                                            <p:fltVal val="0"/>
                                          </p:val>
                                        </p:tav>
                                        <p:tav tm="100000">
                                          <p:val>
                                            <p:strVal val="#ppt_h"/>
                                          </p:val>
                                        </p:tav>
                                      </p:tavLst>
                                    </p:anim>
                                    <p:animEffect transition="in" filter="fade">
                                      <p:cBhvr>
                                        <p:cTn id="69" dur="250"/>
                                        <p:tgtEl>
                                          <p:spTgt spid="15"/>
                                        </p:tgtEl>
                                      </p:cBhvr>
                                    </p:animEffect>
                                  </p:childTnLst>
                                </p:cTn>
                              </p:par>
                            </p:childTnLst>
                          </p:cTn>
                        </p:par>
                        <p:par>
                          <p:cTn id="70" fill="hold">
                            <p:stCondLst>
                              <p:cond delay="275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250" fill="hold"/>
                                        <p:tgtEl>
                                          <p:spTgt spid="16"/>
                                        </p:tgtEl>
                                        <p:attrNameLst>
                                          <p:attrName>ppt_w</p:attrName>
                                        </p:attrNameLst>
                                      </p:cBhvr>
                                      <p:tavLst>
                                        <p:tav tm="0">
                                          <p:val>
                                            <p:fltVal val="0"/>
                                          </p:val>
                                        </p:tav>
                                        <p:tav tm="100000">
                                          <p:val>
                                            <p:strVal val="#ppt_w"/>
                                          </p:val>
                                        </p:tav>
                                      </p:tavLst>
                                    </p:anim>
                                    <p:anim calcmode="lin" valueType="num">
                                      <p:cBhvr>
                                        <p:cTn id="74" dur="250" fill="hold"/>
                                        <p:tgtEl>
                                          <p:spTgt spid="16"/>
                                        </p:tgtEl>
                                        <p:attrNameLst>
                                          <p:attrName>ppt_h</p:attrName>
                                        </p:attrNameLst>
                                      </p:cBhvr>
                                      <p:tavLst>
                                        <p:tav tm="0">
                                          <p:val>
                                            <p:fltVal val="0"/>
                                          </p:val>
                                        </p:tav>
                                        <p:tav tm="100000">
                                          <p:val>
                                            <p:strVal val="#ppt_h"/>
                                          </p:val>
                                        </p:tav>
                                      </p:tavLst>
                                    </p:anim>
                                    <p:animEffect transition="in" filter="fade">
                                      <p:cBhvr>
                                        <p:cTn id="75" dur="250"/>
                                        <p:tgtEl>
                                          <p:spTgt spid="16"/>
                                        </p:tgtEl>
                                      </p:cBhvr>
                                    </p:animEffect>
                                  </p:childTnLst>
                                </p:cTn>
                              </p:par>
                            </p:childTnLst>
                          </p:cTn>
                        </p:par>
                        <p:par>
                          <p:cTn id="76" fill="hold">
                            <p:stCondLst>
                              <p:cond delay="3000"/>
                            </p:stCondLst>
                            <p:childTnLst>
                              <p:par>
                                <p:cTn id="77" presetID="53" presetClass="entr" presetSubtype="16"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250" fill="hold"/>
                                        <p:tgtEl>
                                          <p:spTgt spid="17"/>
                                        </p:tgtEl>
                                        <p:attrNameLst>
                                          <p:attrName>ppt_w</p:attrName>
                                        </p:attrNameLst>
                                      </p:cBhvr>
                                      <p:tavLst>
                                        <p:tav tm="0">
                                          <p:val>
                                            <p:fltVal val="0"/>
                                          </p:val>
                                        </p:tav>
                                        <p:tav tm="100000">
                                          <p:val>
                                            <p:strVal val="#ppt_w"/>
                                          </p:val>
                                        </p:tav>
                                      </p:tavLst>
                                    </p:anim>
                                    <p:anim calcmode="lin" valueType="num">
                                      <p:cBhvr>
                                        <p:cTn id="80" dur="250" fill="hold"/>
                                        <p:tgtEl>
                                          <p:spTgt spid="17"/>
                                        </p:tgtEl>
                                        <p:attrNameLst>
                                          <p:attrName>ppt_h</p:attrName>
                                        </p:attrNameLst>
                                      </p:cBhvr>
                                      <p:tavLst>
                                        <p:tav tm="0">
                                          <p:val>
                                            <p:fltVal val="0"/>
                                          </p:val>
                                        </p:tav>
                                        <p:tav tm="100000">
                                          <p:val>
                                            <p:strVal val="#ppt_h"/>
                                          </p:val>
                                        </p:tav>
                                      </p:tavLst>
                                    </p:anim>
                                    <p:animEffect transition="in" filter="fade">
                                      <p:cBhvr>
                                        <p:cTn id="81" dur="250"/>
                                        <p:tgtEl>
                                          <p:spTgt spid="17"/>
                                        </p:tgtEl>
                                      </p:cBhvr>
                                    </p:animEffect>
                                  </p:childTnLst>
                                </p:cTn>
                              </p:par>
                            </p:childTnLst>
                          </p:cTn>
                        </p:par>
                        <p:par>
                          <p:cTn id="82" fill="hold">
                            <p:stCondLst>
                              <p:cond delay="3250"/>
                            </p:stCondLst>
                            <p:childTnLst>
                              <p:par>
                                <p:cTn id="83" presetID="53" presetClass="entr" presetSubtype="16" fill="hold" nodeType="after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250" fill="hold"/>
                                        <p:tgtEl>
                                          <p:spTgt spid="9"/>
                                        </p:tgtEl>
                                        <p:attrNameLst>
                                          <p:attrName>ppt_w</p:attrName>
                                        </p:attrNameLst>
                                      </p:cBhvr>
                                      <p:tavLst>
                                        <p:tav tm="0">
                                          <p:val>
                                            <p:fltVal val="0"/>
                                          </p:val>
                                        </p:tav>
                                        <p:tav tm="100000">
                                          <p:val>
                                            <p:strVal val="#ppt_w"/>
                                          </p:val>
                                        </p:tav>
                                      </p:tavLst>
                                    </p:anim>
                                    <p:anim calcmode="lin" valueType="num">
                                      <p:cBhvr>
                                        <p:cTn id="86" dur="250" fill="hold"/>
                                        <p:tgtEl>
                                          <p:spTgt spid="9"/>
                                        </p:tgtEl>
                                        <p:attrNameLst>
                                          <p:attrName>ppt_h</p:attrName>
                                        </p:attrNameLst>
                                      </p:cBhvr>
                                      <p:tavLst>
                                        <p:tav tm="0">
                                          <p:val>
                                            <p:fltVal val="0"/>
                                          </p:val>
                                        </p:tav>
                                        <p:tav tm="100000">
                                          <p:val>
                                            <p:strVal val="#ppt_h"/>
                                          </p:val>
                                        </p:tav>
                                      </p:tavLst>
                                    </p:anim>
                                    <p:animEffect transition="in" filter="fade">
                                      <p:cBhvr>
                                        <p:cTn id="87" dur="250"/>
                                        <p:tgtEl>
                                          <p:spTgt spid="9"/>
                                        </p:tgtEl>
                                      </p:cBhvr>
                                    </p:animEffect>
                                  </p:childTnLst>
                                </p:cTn>
                              </p:par>
                            </p:childTnLst>
                          </p:cTn>
                        </p:par>
                        <p:par>
                          <p:cTn id="88" fill="hold">
                            <p:stCondLst>
                              <p:cond delay="3500"/>
                            </p:stCondLst>
                            <p:childTnLst>
                              <p:par>
                                <p:cTn id="89" presetID="53" presetClass="entr" presetSubtype="16"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250" fill="hold"/>
                                        <p:tgtEl>
                                          <p:spTgt spid="10"/>
                                        </p:tgtEl>
                                        <p:attrNameLst>
                                          <p:attrName>ppt_w</p:attrName>
                                        </p:attrNameLst>
                                      </p:cBhvr>
                                      <p:tavLst>
                                        <p:tav tm="0">
                                          <p:val>
                                            <p:fltVal val="0"/>
                                          </p:val>
                                        </p:tav>
                                        <p:tav tm="100000">
                                          <p:val>
                                            <p:strVal val="#ppt_w"/>
                                          </p:val>
                                        </p:tav>
                                      </p:tavLst>
                                    </p:anim>
                                    <p:anim calcmode="lin" valueType="num">
                                      <p:cBhvr>
                                        <p:cTn id="92" dur="250" fill="hold"/>
                                        <p:tgtEl>
                                          <p:spTgt spid="10"/>
                                        </p:tgtEl>
                                        <p:attrNameLst>
                                          <p:attrName>ppt_h</p:attrName>
                                        </p:attrNameLst>
                                      </p:cBhvr>
                                      <p:tavLst>
                                        <p:tav tm="0">
                                          <p:val>
                                            <p:fltVal val="0"/>
                                          </p:val>
                                        </p:tav>
                                        <p:tav tm="100000">
                                          <p:val>
                                            <p:strVal val="#ppt_h"/>
                                          </p:val>
                                        </p:tav>
                                      </p:tavLst>
                                    </p:anim>
                                    <p:animEffect transition="in" filter="fade">
                                      <p:cBhvr>
                                        <p:cTn id="93" dur="250"/>
                                        <p:tgtEl>
                                          <p:spTgt spid="10"/>
                                        </p:tgtEl>
                                      </p:cBhvr>
                                    </p:animEffect>
                                  </p:childTnLst>
                                </p:cTn>
                              </p:par>
                            </p:childTnLst>
                          </p:cTn>
                        </p:par>
                        <p:par>
                          <p:cTn id="94" fill="hold">
                            <p:stCondLst>
                              <p:cond delay="3750"/>
                            </p:stCondLst>
                            <p:childTnLst>
                              <p:par>
                                <p:cTn id="95" presetID="53" presetClass="entr" presetSubtype="16"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 calcmode="lin" valueType="num">
                                      <p:cBhvr>
                                        <p:cTn id="97" dur="250" fill="hold"/>
                                        <p:tgtEl>
                                          <p:spTgt spid="18"/>
                                        </p:tgtEl>
                                        <p:attrNameLst>
                                          <p:attrName>ppt_w</p:attrName>
                                        </p:attrNameLst>
                                      </p:cBhvr>
                                      <p:tavLst>
                                        <p:tav tm="0">
                                          <p:val>
                                            <p:fltVal val="0"/>
                                          </p:val>
                                        </p:tav>
                                        <p:tav tm="100000">
                                          <p:val>
                                            <p:strVal val="#ppt_w"/>
                                          </p:val>
                                        </p:tav>
                                      </p:tavLst>
                                    </p:anim>
                                    <p:anim calcmode="lin" valueType="num">
                                      <p:cBhvr>
                                        <p:cTn id="98" dur="250" fill="hold"/>
                                        <p:tgtEl>
                                          <p:spTgt spid="18"/>
                                        </p:tgtEl>
                                        <p:attrNameLst>
                                          <p:attrName>ppt_h</p:attrName>
                                        </p:attrNameLst>
                                      </p:cBhvr>
                                      <p:tavLst>
                                        <p:tav tm="0">
                                          <p:val>
                                            <p:fltVal val="0"/>
                                          </p:val>
                                        </p:tav>
                                        <p:tav tm="100000">
                                          <p:val>
                                            <p:strVal val="#ppt_h"/>
                                          </p:val>
                                        </p:tav>
                                      </p:tavLst>
                                    </p:anim>
                                    <p:animEffect transition="in" filter="fade">
                                      <p:cBhvr>
                                        <p:cTn id="99" dur="250"/>
                                        <p:tgtEl>
                                          <p:spTgt spid="18"/>
                                        </p:tgtEl>
                                      </p:cBhvr>
                                    </p:animEffect>
                                  </p:childTnLst>
                                </p:cTn>
                              </p:par>
                            </p:childTnLst>
                          </p:cTn>
                        </p:par>
                        <p:par>
                          <p:cTn id="100" fill="hold">
                            <p:stCondLst>
                              <p:cond delay="4000"/>
                            </p:stCondLst>
                            <p:childTnLst>
                              <p:par>
                                <p:cTn id="101" presetID="53" presetClass="entr" presetSubtype="16" fill="hold"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250" fill="hold"/>
                                        <p:tgtEl>
                                          <p:spTgt spid="19"/>
                                        </p:tgtEl>
                                        <p:attrNameLst>
                                          <p:attrName>ppt_w</p:attrName>
                                        </p:attrNameLst>
                                      </p:cBhvr>
                                      <p:tavLst>
                                        <p:tav tm="0">
                                          <p:val>
                                            <p:fltVal val="0"/>
                                          </p:val>
                                        </p:tav>
                                        <p:tav tm="100000">
                                          <p:val>
                                            <p:strVal val="#ppt_w"/>
                                          </p:val>
                                        </p:tav>
                                      </p:tavLst>
                                    </p:anim>
                                    <p:anim calcmode="lin" valueType="num">
                                      <p:cBhvr>
                                        <p:cTn id="104" dur="250" fill="hold"/>
                                        <p:tgtEl>
                                          <p:spTgt spid="19"/>
                                        </p:tgtEl>
                                        <p:attrNameLst>
                                          <p:attrName>ppt_h</p:attrName>
                                        </p:attrNameLst>
                                      </p:cBhvr>
                                      <p:tavLst>
                                        <p:tav tm="0">
                                          <p:val>
                                            <p:fltVal val="0"/>
                                          </p:val>
                                        </p:tav>
                                        <p:tav tm="100000">
                                          <p:val>
                                            <p:strVal val="#ppt_h"/>
                                          </p:val>
                                        </p:tav>
                                      </p:tavLst>
                                    </p:anim>
                                    <p:animEffect transition="in" filter="fade">
                                      <p:cBhvr>
                                        <p:cTn id="105" dur="250"/>
                                        <p:tgtEl>
                                          <p:spTgt spid="19"/>
                                        </p:tgtEl>
                                      </p:cBhvr>
                                    </p:animEffect>
                                  </p:childTnLst>
                                </p:cTn>
                              </p:par>
                            </p:childTnLst>
                          </p:cTn>
                        </p:par>
                        <p:par>
                          <p:cTn id="106" fill="hold">
                            <p:stCondLst>
                              <p:cond delay="425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250" fill="hold"/>
                                        <p:tgtEl>
                                          <p:spTgt spid="20"/>
                                        </p:tgtEl>
                                        <p:attrNameLst>
                                          <p:attrName>ppt_w</p:attrName>
                                        </p:attrNameLst>
                                      </p:cBhvr>
                                      <p:tavLst>
                                        <p:tav tm="0">
                                          <p:val>
                                            <p:fltVal val="0"/>
                                          </p:val>
                                        </p:tav>
                                        <p:tav tm="100000">
                                          <p:val>
                                            <p:strVal val="#ppt_w"/>
                                          </p:val>
                                        </p:tav>
                                      </p:tavLst>
                                    </p:anim>
                                    <p:anim calcmode="lin" valueType="num">
                                      <p:cBhvr>
                                        <p:cTn id="110" dur="250" fill="hold"/>
                                        <p:tgtEl>
                                          <p:spTgt spid="20"/>
                                        </p:tgtEl>
                                        <p:attrNameLst>
                                          <p:attrName>ppt_h</p:attrName>
                                        </p:attrNameLst>
                                      </p:cBhvr>
                                      <p:tavLst>
                                        <p:tav tm="0">
                                          <p:val>
                                            <p:fltVal val="0"/>
                                          </p:val>
                                        </p:tav>
                                        <p:tav tm="100000">
                                          <p:val>
                                            <p:strVal val="#ppt_h"/>
                                          </p:val>
                                        </p:tav>
                                      </p:tavLst>
                                    </p:anim>
                                    <p:animEffect transition="in" filter="fade">
                                      <p:cBhvr>
                                        <p:cTn id="111" dur="250"/>
                                        <p:tgtEl>
                                          <p:spTgt spid="20"/>
                                        </p:tgtEl>
                                      </p:cBhvr>
                                    </p:animEffect>
                                  </p:childTnLst>
                                </p:cTn>
                              </p:par>
                            </p:childTnLst>
                          </p:cTn>
                        </p:par>
                        <p:par>
                          <p:cTn id="112" fill="hold">
                            <p:stCondLst>
                              <p:cond delay="4500"/>
                            </p:stCondLst>
                            <p:childTnLst>
                              <p:par>
                                <p:cTn id="113" presetID="53" presetClass="entr" presetSubtype="16" fill="hold" nodeType="after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250" fill="hold"/>
                                        <p:tgtEl>
                                          <p:spTgt spid="21"/>
                                        </p:tgtEl>
                                        <p:attrNameLst>
                                          <p:attrName>ppt_w</p:attrName>
                                        </p:attrNameLst>
                                      </p:cBhvr>
                                      <p:tavLst>
                                        <p:tav tm="0">
                                          <p:val>
                                            <p:fltVal val="0"/>
                                          </p:val>
                                        </p:tav>
                                        <p:tav tm="100000">
                                          <p:val>
                                            <p:strVal val="#ppt_w"/>
                                          </p:val>
                                        </p:tav>
                                      </p:tavLst>
                                    </p:anim>
                                    <p:anim calcmode="lin" valueType="num">
                                      <p:cBhvr>
                                        <p:cTn id="116" dur="250" fill="hold"/>
                                        <p:tgtEl>
                                          <p:spTgt spid="21"/>
                                        </p:tgtEl>
                                        <p:attrNameLst>
                                          <p:attrName>ppt_h</p:attrName>
                                        </p:attrNameLst>
                                      </p:cBhvr>
                                      <p:tavLst>
                                        <p:tav tm="0">
                                          <p:val>
                                            <p:fltVal val="0"/>
                                          </p:val>
                                        </p:tav>
                                        <p:tav tm="100000">
                                          <p:val>
                                            <p:strVal val="#ppt_h"/>
                                          </p:val>
                                        </p:tav>
                                      </p:tavLst>
                                    </p:anim>
                                    <p:animEffect transition="in" filter="fade">
                                      <p:cBhvr>
                                        <p:cTn id="117" dur="250"/>
                                        <p:tgtEl>
                                          <p:spTgt spid="21"/>
                                        </p:tgtEl>
                                      </p:cBhvr>
                                    </p:animEffect>
                                  </p:childTnLst>
                                </p:cTn>
                              </p:par>
                            </p:childTnLst>
                          </p:cTn>
                        </p:par>
                        <p:par>
                          <p:cTn id="118" fill="hold">
                            <p:stCondLst>
                              <p:cond delay="4750"/>
                            </p:stCondLst>
                            <p:childTnLst>
                              <p:par>
                                <p:cTn id="119" presetID="53" presetClass="entr" presetSubtype="16"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p:cTn id="121" dur="250" fill="hold"/>
                                        <p:tgtEl>
                                          <p:spTgt spid="22"/>
                                        </p:tgtEl>
                                        <p:attrNameLst>
                                          <p:attrName>ppt_w</p:attrName>
                                        </p:attrNameLst>
                                      </p:cBhvr>
                                      <p:tavLst>
                                        <p:tav tm="0">
                                          <p:val>
                                            <p:fltVal val="0"/>
                                          </p:val>
                                        </p:tav>
                                        <p:tav tm="100000">
                                          <p:val>
                                            <p:strVal val="#ppt_w"/>
                                          </p:val>
                                        </p:tav>
                                      </p:tavLst>
                                    </p:anim>
                                    <p:anim calcmode="lin" valueType="num">
                                      <p:cBhvr>
                                        <p:cTn id="122" dur="250" fill="hold"/>
                                        <p:tgtEl>
                                          <p:spTgt spid="22"/>
                                        </p:tgtEl>
                                        <p:attrNameLst>
                                          <p:attrName>ppt_h</p:attrName>
                                        </p:attrNameLst>
                                      </p:cBhvr>
                                      <p:tavLst>
                                        <p:tav tm="0">
                                          <p:val>
                                            <p:fltVal val="0"/>
                                          </p:val>
                                        </p:tav>
                                        <p:tav tm="100000">
                                          <p:val>
                                            <p:strVal val="#ppt_h"/>
                                          </p:val>
                                        </p:tav>
                                      </p:tavLst>
                                    </p:anim>
                                    <p:animEffect transition="in" filter="fade">
                                      <p:cBhvr>
                                        <p:cTn id="123"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Imag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2" name="Grouper 86"/>
          <p:cNvGrpSpPr/>
          <p:nvPr/>
        </p:nvGrpSpPr>
        <p:grpSpPr>
          <a:xfrm>
            <a:off x="2436454" y="4261775"/>
            <a:ext cx="6124492" cy="7068192"/>
            <a:chOff x="118130" y="3106683"/>
            <a:chExt cx="3136488" cy="3619777"/>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8130" y="3269007"/>
              <a:ext cx="1329381" cy="2947861"/>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87761" y="3106683"/>
              <a:ext cx="1429856" cy="3081867"/>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656" y="3502848"/>
              <a:ext cx="2417709" cy="3223612"/>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2027467" y="3269007"/>
              <a:ext cx="1227151" cy="3295129"/>
            </a:xfrm>
            <a:prstGeom prst="rect">
              <a:avLst/>
            </a:prstGeom>
          </p:spPr>
        </p:pic>
      </p:grpSp>
      <p:pic>
        <p:nvPicPr>
          <p:cNvPr id="154" name="Image 15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844511" y="3224746"/>
            <a:ext cx="12867996" cy="9142250"/>
          </a:xfrm>
          <a:prstGeom prst="rect">
            <a:avLst/>
          </a:prstGeom>
        </p:spPr>
      </p:pic>
      <p:grpSp>
        <p:nvGrpSpPr>
          <p:cNvPr id="3" name="Grouper 154"/>
          <p:cNvGrpSpPr/>
          <p:nvPr/>
        </p:nvGrpSpPr>
        <p:grpSpPr>
          <a:xfrm>
            <a:off x="12805138" y="7847192"/>
            <a:ext cx="1846578" cy="1458898"/>
            <a:chOff x="6976885" y="3377639"/>
            <a:chExt cx="923289" cy="729449"/>
          </a:xfrm>
          <a:solidFill>
            <a:srgbClr val="0070C0"/>
          </a:solidFill>
        </p:grpSpPr>
        <p:grpSp>
          <p:nvGrpSpPr>
            <p:cNvPr id="4" name="Grouper 155"/>
            <p:cNvGrpSpPr/>
            <p:nvPr/>
          </p:nvGrpSpPr>
          <p:grpSpPr>
            <a:xfrm>
              <a:off x="7165188" y="3377639"/>
              <a:ext cx="415134" cy="415133"/>
              <a:chOff x="2275515" y="2502364"/>
              <a:chExt cx="1040471" cy="1040470"/>
            </a:xfrm>
            <a:grpFill/>
          </p:grpSpPr>
          <p:sp>
            <p:nvSpPr>
              <p:cNvPr id="169" name="Larme 16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0" name="Image 16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5" name="Grouper 156"/>
            <p:cNvGrpSpPr/>
            <p:nvPr/>
          </p:nvGrpSpPr>
          <p:grpSpPr>
            <a:xfrm>
              <a:off x="7464822" y="3381669"/>
              <a:ext cx="415134" cy="415133"/>
              <a:chOff x="2275515" y="2502364"/>
              <a:chExt cx="1040471" cy="1040470"/>
            </a:xfrm>
            <a:grpFill/>
          </p:grpSpPr>
          <p:sp>
            <p:nvSpPr>
              <p:cNvPr id="167" name="Larme 16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Image 16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6" name="Grouper 157"/>
            <p:cNvGrpSpPr/>
            <p:nvPr/>
          </p:nvGrpSpPr>
          <p:grpSpPr>
            <a:xfrm>
              <a:off x="6976885" y="3662259"/>
              <a:ext cx="415134" cy="415133"/>
              <a:chOff x="2275515" y="2502364"/>
              <a:chExt cx="1040471" cy="1040470"/>
            </a:xfrm>
            <a:grpFill/>
          </p:grpSpPr>
          <p:sp>
            <p:nvSpPr>
              <p:cNvPr id="165" name="Larme 16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6" name="Image 16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7" name="Grouper 158"/>
            <p:cNvGrpSpPr/>
            <p:nvPr/>
          </p:nvGrpSpPr>
          <p:grpSpPr>
            <a:xfrm>
              <a:off x="7328554" y="3691955"/>
              <a:ext cx="415134" cy="415133"/>
              <a:chOff x="2275515" y="2502364"/>
              <a:chExt cx="1040471" cy="1040470"/>
            </a:xfrm>
            <a:grpFill/>
          </p:grpSpPr>
          <p:sp>
            <p:nvSpPr>
              <p:cNvPr id="163" name="Larme 16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Image 16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8" name="Grouper 159"/>
            <p:cNvGrpSpPr/>
            <p:nvPr/>
          </p:nvGrpSpPr>
          <p:grpSpPr>
            <a:xfrm>
              <a:off x="7485040" y="3616866"/>
              <a:ext cx="415134" cy="415133"/>
              <a:chOff x="2275515" y="2502364"/>
              <a:chExt cx="1040471" cy="1040470"/>
            </a:xfrm>
            <a:grpFill/>
          </p:grpSpPr>
          <p:sp>
            <p:nvSpPr>
              <p:cNvPr id="161" name="Larme 16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Image 16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9" name="Grouper 170"/>
          <p:cNvGrpSpPr/>
          <p:nvPr/>
        </p:nvGrpSpPr>
        <p:grpSpPr>
          <a:xfrm>
            <a:off x="15680107" y="4825443"/>
            <a:ext cx="1838304" cy="3154096"/>
            <a:chOff x="8414370" y="1866765"/>
            <a:chExt cx="919152" cy="1577048"/>
          </a:xfrm>
          <a:solidFill>
            <a:srgbClr val="7030A0"/>
          </a:solidFill>
        </p:grpSpPr>
        <p:grpSp>
          <p:nvGrpSpPr>
            <p:cNvPr id="10" name="Grouper 171"/>
            <p:cNvGrpSpPr/>
            <p:nvPr/>
          </p:nvGrpSpPr>
          <p:grpSpPr>
            <a:xfrm>
              <a:off x="8506004" y="2262677"/>
              <a:ext cx="415134" cy="415133"/>
              <a:chOff x="2275515" y="2502364"/>
              <a:chExt cx="1040471" cy="1040470"/>
            </a:xfrm>
            <a:grp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1" name="Grouper 172"/>
            <p:cNvGrpSpPr/>
            <p:nvPr/>
          </p:nvGrpSpPr>
          <p:grpSpPr>
            <a:xfrm>
              <a:off x="8918388" y="2657614"/>
              <a:ext cx="415134" cy="415133"/>
              <a:chOff x="2275515" y="2502364"/>
              <a:chExt cx="1040471" cy="1040470"/>
            </a:xfrm>
            <a:grp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2" name="Grouper 173"/>
            <p:cNvGrpSpPr/>
            <p:nvPr/>
          </p:nvGrpSpPr>
          <p:grpSpPr>
            <a:xfrm>
              <a:off x="8414370" y="3028680"/>
              <a:ext cx="415134" cy="415133"/>
              <a:chOff x="2275515" y="2502364"/>
              <a:chExt cx="1040471" cy="1040470"/>
            </a:xfrm>
            <a:grp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 name="Grouper 174"/>
            <p:cNvGrpSpPr/>
            <p:nvPr/>
          </p:nvGrpSpPr>
          <p:grpSpPr>
            <a:xfrm>
              <a:off x="8721770" y="1874327"/>
              <a:ext cx="415134" cy="415133"/>
              <a:chOff x="2275515" y="2502364"/>
              <a:chExt cx="1040471" cy="1040470"/>
            </a:xfrm>
            <a:grpFill/>
          </p:grpSpPr>
          <p:sp>
            <p:nvSpPr>
              <p:cNvPr id="179" name="Larme 17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Image 17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4" name="Grouper 175"/>
            <p:cNvGrpSpPr/>
            <p:nvPr/>
          </p:nvGrpSpPr>
          <p:grpSpPr>
            <a:xfrm>
              <a:off x="8912574" y="1866765"/>
              <a:ext cx="415134" cy="415133"/>
              <a:chOff x="2275515" y="2502364"/>
              <a:chExt cx="1040471" cy="1040470"/>
            </a:xfrm>
            <a:grpFill/>
          </p:grpSpPr>
          <p:sp>
            <p:nvSpPr>
              <p:cNvPr id="177" name="Larme 17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Image 17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5" name="Grouper 186"/>
          <p:cNvGrpSpPr/>
          <p:nvPr/>
        </p:nvGrpSpPr>
        <p:grpSpPr>
          <a:xfrm>
            <a:off x="13053151" y="4826215"/>
            <a:ext cx="2854036" cy="1998368"/>
            <a:chOff x="2382658" y="847371"/>
            <a:chExt cx="1427018" cy="999184"/>
          </a:xfrm>
        </p:grpSpPr>
        <p:grpSp>
          <p:nvGrpSpPr>
            <p:cNvPr id="16" name="Grouper 187"/>
            <p:cNvGrpSpPr/>
            <p:nvPr/>
          </p:nvGrpSpPr>
          <p:grpSpPr>
            <a:xfrm>
              <a:off x="2382658" y="1404553"/>
              <a:ext cx="415134" cy="415133"/>
              <a:chOff x="2275515" y="2502364"/>
              <a:chExt cx="1040471" cy="1040470"/>
            </a:xfrm>
          </p:grpSpPr>
          <p:sp>
            <p:nvSpPr>
              <p:cNvPr id="201" name="Larme 20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7" name="Grouper 188"/>
            <p:cNvGrpSpPr/>
            <p:nvPr/>
          </p:nvGrpSpPr>
          <p:grpSpPr>
            <a:xfrm>
              <a:off x="3005795" y="1111008"/>
              <a:ext cx="415134" cy="415133"/>
              <a:chOff x="2275515" y="2502364"/>
              <a:chExt cx="1040471" cy="1040470"/>
            </a:xfrm>
          </p:grpSpPr>
          <p:sp>
            <p:nvSpPr>
              <p:cNvPr id="199" name="Larme 19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8" name="Grouper 189"/>
            <p:cNvGrpSpPr/>
            <p:nvPr/>
          </p:nvGrpSpPr>
          <p:grpSpPr>
            <a:xfrm>
              <a:off x="3394542" y="847371"/>
              <a:ext cx="415134" cy="415133"/>
              <a:chOff x="2275515" y="2502364"/>
              <a:chExt cx="1040471" cy="1040470"/>
            </a:xfrm>
          </p:grpSpPr>
          <p:sp>
            <p:nvSpPr>
              <p:cNvPr id="197" name="Larme 19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9" name="Grouper 190"/>
            <p:cNvGrpSpPr/>
            <p:nvPr/>
          </p:nvGrpSpPr>
          <p:grpSpPr>
            <a:xfrm>
              <a:off x="3367472" y="1164747"/>
              <a:ext cx="415134" cy="415133"/>
              <a:chOff x="2275515" y="2502364"/>
              <a:chExt cx="1040471" cy="1040470"/>
            </a:xfrm>
          </p:grpSpPr>
          <p:sp>
            <p:nvSpPr>
              <p:cNvPr id="195" name="Larme 19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Image 19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0" name="Grouper 191"/>
            <p:cNvGrpSpPr/>
            <p:nvPr/>
          </p:nvGrpSpPr>
          <p:grpSpPr>
            <a:xfrm>
              <a:off x="2902570" y="1431422"/>
              <a:ext cx="415134" cy="415133"/>
              <a:chOff x="2275515" y="2502364"/>
              <a:chExt cx="1040471" cy="1040470"/>
            </a:xfrm>
          </p:grpSpPr>
          <p:sp>
            <p:nvSpPr>
              <p:cNvPr id="193" name="Larme 19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Image 19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1" name="Grouper 202"/>
          <p:cNvGrpSpPr/>
          <p:nvPr/>
        </p:nvGrpSpPr>
        <p:grpSpPr>
          <a:xfrm>
            <a:off x="16676515" y="6562185"/>
            <a:ext cx="2073300" cy="2329640"/>
            <a:chOff x="8912574" y="2735136"/>
            <a:chExt cx="1036650" cy="1164820"/>
          </a:xfrm>
          <a:solidFill>
            <a:srgbClr val="00B050"/>
          </a:solidFill>
        </p:grpSpPr>
        <p:grpSp>
          <p:nvGrpSpPr>
            <p:cNvPr id="22" name="Grouper 203"/>
            <p:cNvGrpSpPr/>
            <p:nvPr/>
          </p:nvGrpSpPr>
          <p:grpSpPr>
            <a:xfrm>
              <a:off x="9534090" y="3097907"/>
              <a:ext cx="415134" cy="415133"/>
              <a:chOff x="2275515" y="2502364"/>
              <a:chExt cx="1040471" cy="1040470"/>
            </a:xfrm>
            <a:grpFill/>
          </p:grpSpPr>
          <p:sp>
            <p:nvSpPr>
              <p:cNvPr id="217" name="Larme 2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3" name="Grouper 204"/>
            <p:cNvGrpSpPr/>
            <p:nvPr/>
          </p:nvGrpSpPr>
          <p:grpSpPr>
            <a:xfrm>
              <a:off x="9018672" y="3484823"/>
              <a:ext cx="415134" cy="415133"/>
              <a:chOff x="2275515" y="2502364"/>
              <a:chExt cx="1040471" cy="1040470"/>
            </a:xfrm>
            <a:grpFill/>
          </p:grpSpPr>
          <p:sp>
            <p:nvSpPr>
              <p:cNvPr id="215" name="Larme 2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4" name="Grouper 205"/>
            <p:cNvGrpSpPr/>
            <p:nvPr/>
          </p:nvGrpSpPr>
          <p:grpSpPr>
            <a:xfrm>
              <a:off x="9222110" y="2735136"/>
              <a:ext cx="415134" cy="415133"/>
              <a:chOff x="2275515" y="2502364"/>
              <a:chExt cx="1040471" cy="1040470"/>
            </a:xfrm>
            <a:grpFill/>
          </p:grpSpPr>
          <p:sp>
            <p:nvSpPr>
              <p:cNvPr id="213" name="Larme 2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5" name="Grouper 206"/>
            <p:cNvGrpSpPr/>
            <p:nvPr/>
          </p:nvGrpSpPr>
          <p:grpSpPr>
            <a:xfrm>
              <a:off x="8912574" y="2851278"/>
              <a:ext cx="415134" cy="415133"/>
              <a:chOff x="2275515" y="2502364"/>
              <a:chExt cx="1040471" cy="1040470"/>
            </a:xfrm>
            <a:grpFill/>
          </p:grpSpPr>
          <p:sp>
            <p:nvSpPr>
              <p:cNvPr id="211" name="Larme 2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2" name="Image 2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6" name="Grouper 207"/>
            <p:cNvGrpSpPr/>
            <p:nvPr/>
          </p:nvGrpSpPr>
          <p:grpSpPr>
            <a:xfrm>
              <a:off x="9320307" y="3068696"/>
              <a:ext cx="415134" cy="415133"/>
              <a:chOff x="2275515" y="2502364"/>
              <a:chExt cx="1040471" cy="1040470"/>
            </a:xfrm>
            <a:grpFill/>
          </p:grpSpPr>
          <p:sp>
            <p:nvSpPr>
              <p:cNvPr id="209" name="Larme 2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Image 20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sp>
        <p:nvSpPr>
          <p:cNvPr id="73"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smtClean="0">
                <a:latin typeface="+mj-lt"/>
                <a:ea typeface="+mj-ea"/>
                <a:cs typeface="+mj-cs"/>
                <a:sym typeface="Montserrat-Regular"/>
              </a:rPr>
              <a:t>Et </a:t>
            </a:r>
            <a:r>
              <a:rPr lang="en-US" sz="11000" dirty="0" err="1" smtClean="0">
                <a:latin typeface="+mj-lt"/>
                <a:ea typeface="+mj-ea"/>
                <a:cs typeface="+mj-cs"/>
                <a:sym typeface="Montserrat-Regular"/>
              </a:rPr>
              <a:t>savent</a:t>
            </a:r>
            <a:r>
              <a:rPr lang="en-US" sz="11000" dirty="0" smtClean="0">
                <a:latin typeface="+mj-lt"/>
                <a:ea typeface="+mj-ea"/>
                <a:cs typeface="+mj-cs"/>
                <a:sym typeface="Montserrat-Regular"/>
              </a:rPr>
              <a:t> faire </a:t>
            </a:r>
            <a:r>
              <a:rPr lang="en-US" sz="11000" dirty="0" err="1" smtClean="0">
                <a:latin typeface="+mj-lt"/>
                <a:ea typeface="+mj-ea"/>
                <a:cs typeface="+mj-cs"/>
                <a:sym typeface="Montserrat-Regular"/>
              </a:rPr>
              <a:t>une</a:t>
            </a:r>
            <a:r>
              <a:rPr lang="en-US" sz="11000" dirty="0" smtClean="0">
                <a:latin typeface="+mj-lt"/>
                <a:ea typeface="+mj-ea"/>
                <a:cs typeface="+mj-cs"/>
                <a:sym typeface="Montserrat-Regular"/>
              </a:rPr>
              <a:t> division</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48164543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err="1" smtClean="0">
                <a:latin typeface="+mj-lt"/>
                <a:ea typeface="+mj-ea"/>
                <a:cs typeface="+mj-cs"/>
                <a:sym typeface="Montserrat-Regular"/>
              </a:rPr>
              <a:t>Mais</a:t>
            </a:r>
            <a:r>
              <a:rPr lang="en-US" sz="11000" dirty="0" smtClean="0">
                <a:latin typeface="+mj-lt"/>
                <a:ea typeface="+mj-ea"/>
                <a:cs typeface="+mj-cs"/>
                <a:sym typeface="Montserrat-Regular"/>
              </a:rPr>
              <a:t> sans Big Data </a:t>
            </a:r>
            <a:r>
              <a:rPr lang="mr-IN" sz="11000" dirty="0" smtClean="0">
                <a:latin typeface="+mj-lt"/>
                <a:ea typeface="+mj-ea"/>
                <a:cs typeface="+mj-cs"/>
                <a:sym typeface="Montserrat-Regular"/>
              </a:rPr>
              <a:t>…</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pic>
        <p:nvPicPr>
          <p:cNvPr id="83" name="Imag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grpSp>
        <p:nvGrpSpPr>
          <p:cNvPr id="2" name="Grouper 8"/>
          <p:cNvGrpSpPr/>
          <p:nvPr/>
        </p:nvGrpSpPr>
        <p:grpSpPr>
          <a:xfrm>
            <a:off x="4773035" y="4351509"/>
            <a:ext cx="6351008" cy="6589540"/>
            <a:chOff x="1199690" y="1334814"/>
            <a:chExt cx="4529959" cy="3986557"/>
          </a:xfrm>
          <a:solidFill>
            <a:srgbClr val="0B53B2"/>
          </a:solidFill>
        </p:grpSpPr>
        <p:sp>
          <p:nvSpPr>
            <p:cNvPr id="8" name="Double flèche horizontale 7"/>
            <p:cNvSpPr/>
            <p:nvPr/>
          </p:nvSpPr>
          <p:spPr>
            <a:xfrm>
              <a:off x="1199690" y="133481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er 9"/>
          <p:cNvGrpSpPr/>
          <p:nvPr/>
        </p:nvGrpSpPr>
        <p:grpSpPr>
          <a:xfrm>
            <a:off x="4773035" y="3360295"/>
            <a:ext cx="1700176" cy="8923038"/>
            <a:chOff x="1746693" y="614898"/>
            <a:chExt cx="1028577" cy="5544008"/>
          </a:xfrm>
        </p:grpSpPr>
        <p:pic>
          <p:nvPicPr>
            <p:cNvPr id="88" name="Image 8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pic>
        <p:nvPicPr>
          <p:cNvPr id="92" name="Image 91"/>
          <p:cNvPicPr>
            <a:picLocks noChangeAspect="1"/>
          </p:cNvPicPr>
          <p:nvPr/>
        </p:nvPicPr>
        <p:blipFill>
          <a:blip r:embed="rId8" cstate="print"/>
          <a:stretch>
            <a:fillRect/>
          </a:stretch>
        </p:blipFill>
        <p:spPr>
          <a:xfrm flipH="1">
            <a:off x="1885855" y="5258856"/>
            <a:ext cx="2268761" cy="2268761"/>
          </a:xfrm>
          <a:prstGeom prst="rect">
            <a:avLst/>
          </a:prstGeom>
        </p:spPr>
      </p:pic>
      <p:grpSp>
        <p:nvGrpSpPr>
          <p:cNvPr id="18" name="Grouper 1"/>
          <p:cNvGrpSpPr/>
          <p:nvPr/>
        </p:nvGrpSpPr>
        <p:grpSpPr>
          <a:xfrm>
            <a:off x="2357369" y="8119244"/>
            <a:ext cx="2294734" cy="1442754"/>
            <a:chOff x="4529192" y="5164524"/>
            <a:chExt cx="2552186" cy="1604620"/>
          </a:xfrm>
        </p:grpSpPr>
        <p:pic>
          <p:nvPicPr>
            <p:cNvPr id="93" name="Image 92"/>
            <p:cNvPicPr>
              <a:picLocks noChangeAspect="1"/>
            </p:cNvPicPr>
            <p:nvPr/>
          </p:nvPicPr>
          <p:blipFill>
            <a:blip r:embed="rId9"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pic>
        <p:nvPicPr>
          <p:cNvPr id="99" name="Image 9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158185" y="4353338"/>
            <a:ext cx="10635014" cy="7555796"/>
          </a:xfrm>
          <a:prstGeom prst="rect">
            <a:avLst/>
          </a:prstGeom>
        </p:spPr>
      </p:pic>
      <p:grpSp>
        <p:nvGrpSpPr>
          <p:cNvPr id="100" name="Grouper 154"/>
          <p:cNvGrpSpPr/>
          <p:nvPr/>
        </p:nvGrpSpPr>
        <p:grpSpPr>
          <a:xfrm>
            <a:off x="13605055" y="8173651"/>
            <a:ext cx="1526142" cy="1205736"/>
            <a:chOff x="6976885" y="3377639"/>
            <a:chExt cx="923289" cy="729449"/>
          </a:xfrm>
          <a:solidFill>
            <a:srgbClr val="0070C0"/>
          </a:solidFill>
        </p:grpSpPr>
        <p:grpSp>
          <p:nvGrpSpPr>
            <p:cNvPr id="149" name="Grouper 155"/>
            <p:cNvGrpSpPr/>
            <p:nvPr/>
          </p:nvGrpSpPr>
          <p:grpSpPr>
            <a:xfrm>
              <a:off x="7165188" y="3377639"/>
              <a:ext cx="415134" cy="415133"/>
              <a:chOff x="2275515" y="2502364"/>
              <a:chExt cx="1040471" cy="1040470"/>
            </a:xfrm>
            <a:grpFill/>
          </p:grpSpPr>
          <p:sp>
            <p:nvSpPr>
              <p:cNvPr id="162" name="Larme 161"/>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Image 16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0" name="Grouper 156"/>
            <p:cNvGrpSpPr/>
            <p:nvPr/>
          </p:nvGrpSpPr>
          <p:grpSpPr>
            <a:xfrm>
              <a:off x="7464822" y="3381669"/>
              <a:ext cx="415134" cy="415133"/>
              <a:chOff x="2275515" y="2502364"/>
              <a:chExt cx="1040471" cy="1040470"/>
            </a:xfrm>
            <a:grpFill/>
          </p:grpSpPr>
          <p:sp>
            <p:nvSpPr>
              <p:cNvPr id="160" name="Larme 159"/>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Image 16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1" name="Grouper 157"/>
            <p:cNvGrpSpPr/>
            <p:nvPr/>
          </p:nvGrpSpPr>
          <p:grpSpPr>
            <a:xfrm>
              <a:off x="6976885" y="3662259"/>
              <a:ext cx="415134" cy="415133"/>
              <a:chOff x="2275515" y="2502364"/>
              <a:chExt cx="1040471" cy="1040470"/>
            </a:xfrm>
            <a:grpFill/>
          </p:grpSpPr>
          <p:sp>
            <p:nvSpPr>
              <p:cNvPr id="158" name="Larme 157"/>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Image 15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2" name="Grouper 158"/>
            <p:cNvGrpSpPr/>
            <p:nvPr/>
          </p:nvGrpSpPr>
          <p:grpSpPr>
            <a:xfrm>
              <a:off x="7328554" y="3691955"/>
              <a:ext cx="415134" cy="415133"/>
              <a:chOff x="2275515" y="2502364"/>
              <a:chExt cx="1040471" cy="1040470"/>
            </a:xfrm>
            <a:grpFill/>
          </p:grpSpPr>
          <p:sp>
            <p:nvSpPr>
              <p:cNvPr id="156" name="Larme 155"/>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Image 15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53" name="Grouper 159"/>
            <p:cNvGrpSpPr/>
            <p:nvPr/>
          </p:nvGrpSpPr>
          <p:grpSpPr>
            <a:xfrm>
              <a:off x="7485040" y="3616866"/>
              <a:ext cx="415134" cy="415133"/>
              <a:chOff x="2275515" y="2502364"/>
              <a:chExt cx="1040471" cy="1040470"/>
            </a:xfrm>
            <a:grpFill/>
          </p:grpSpPr>
          <p:sp>
            <p:nvSpPr>
              <p:cNvPr id="154" name="Larme 153"/>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mage 15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1" name="Grouper 170"/>
          <p:cNvGrpSpPr/>
          <p:nvPr/>
        </p:nvGrpSpPr>
        <p:grpSpPr>
          <a:xfrm>
            <a:off x="15981131" y="5676266"/>
            <a:ext cx="1519303" cy="2606766"/>
            <a:chOff x="8414370" y="1866765"/>
            <a:chExt cx="919152" cy="1577048"/>
          </a:xfrm>
          <a:solidFill>
            <a:srgbClr val="7030A0"/>
          </a:solidFill>
        </p:grpSpPr>
        <p:grpSp>
          <p:nvGrpSpPr>
            <p:cNvPr id="134" name="Grouper 171"/>
            <p:cNvGrpSpPr/>
            <p:nvPr/>
          </p:nvGrpSpPr>
          <p:grpSpPr>
            <a:xfrm>
              <a:off x="8506004" y="2262677"/>
              <a:ext cx="415134" cy="415133"/>
              <a:chOff x="2275515" y="2502364"/>
              <a:chExt cx="1040471" cy="1040470"/>
            </a:xfrm>
            <a:grpFill/>
          </p:grpSpPr>
          <p:sp>
            <p:nvSpPr>
              <p:cNvPr id="147" name="Larme 14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Image 14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5" name="Grouper 172"/>
            <p:cNvGrpSpPr/>
            <p:nvPr/>
          </p:nvGrpSpPr>
          <p:grpSpPr>
            <a:xfrm>
              <a:off x="8918388" y="2657614"/>
              <a:ext cx="415134" cy="415133"/>
              <a:chOff x="2275515" y="2502364"/>
              <a:chExt cx="1040471" cy="1040470"/>
            </a:xfrm>
            <a:grpFill/>
          </p:grpSpPr>
          <p:sp>
            <p:nvSpPr>
              <p:cNvPr id="145" name="Larme 14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Image 14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6" name="Grouper 173"/>
            <p:cNvGrpSpPr/>
            <p:nvPr/>
          </p:nvGrpSpPr>
          <p:grpSpPr>
            <a:xfrm>
              <a:off x="8414370" y="3028680"/>
              <a:ext cx="415134" cy="415133"/>
              <a:chOff x="2275515" y="2502364"/>
              <a:chExt cx="1040471" cy="1040470"/>
            </a:xfrm>
            <a:grpFill/>
          </p:grpSpPr>
          <p:sp>
            <p:nvSpPr>
              <p:cNvPr id="143" name="Larme 14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Image 14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7" name="Grouper 174"/>
            <p:cNvGrpSpPr/>
            <p:nvPr/>
          </p:nvGrpSpPr>
          <p:grpSpPr>
            <a:xfrm>
              <a:off x="8721770" y="1874327"/>
              <a:ext cx="415134" cy="415133"/>
              <a:chOff x="2275515" y="2502364"/>
              <a:chExt cx="1040471" cy="1040470"/>
            </a:xfrm>
            <a:grpFill/>
          </p:grpSpPr>
          <p:sp>
            <p:nvSpPr>
              <p:cNvPr id="141" name="Larme 14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Image 14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38" name="Grouper 175"/>
            <p:cNvGrpSpPr/>
            <p:nvPr/>
          </p:nvGrpSpPr>
          <p:grpSpPr>
            <a:xfrm>
              <a:off x="8912574" y="1866765"/>
              <a:ext cx="415134" cy="415133"/>
              <a:chOff x="2275515" y="2502364"/>
              <a:chExt cx="1040471" cy="1040470"/>
            </a:xfrm>
            <a:grpFill/>
          </p:grpSpPr>
          <p:sp>
            <p:nvSpPr>
              <p:cNvPr id="139" name="Larme 13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Image 13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02" name="Grouper 186"/>
          <p:cNvGrpSpPr/>
          <p:nvPr/>
        </p:nvGrpSpPr>
        <p:grpSpPr>
          <a:xfrm>
            <a:off x="13810030" y="5676904"/>
            <a:ext cx="2358775" cy="1651591"/>
            <a:chOff x="2382658" y="847371"/>
            <a:chExt cx="1427018" cy="999184"/>
          </a:xfrm>
        </p:grpSpPr>
        <p:grpSp>
          <p:nvGrpSpPr>
            <p:cNvPr id="119" name="Grouper 187"/>
            <p:cNvGrpSpPr/>
            <p:nvPr/>
          </p:nvGrpSpPr>
          <p:grpSpPr>
            <a:xfrm>
              <a:off x="2382658" y="1404553"/>
              <a:ext cx="415134" cy="415133"/>
              <a:chOff x="2275515" y="2502364"/>
              <a:chExt cx="1040471" cy="1040470"/>
            </a:xfrm>
          </p:grpSpPr>
          <p:sp>
            <p:nvSpPr>
              <p:cNvPr id="132" name="Larme 131"/>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Image 13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0" name="Grouper 188"/>
            <p:cNvGrpSpPr/>
            <p:nvPr/>
          </p:nvGrpSpPr>
          <p:grpSpPr>
            <a:xfrm>
              <a:off x="3005795" y="1111008"/>
              <a:ext cx="415134" cy="415133"/>
              <a:chOff x="2275515" y="2502364"/>
              <a:chExt cx="1040471" cy="1040470"/>
            </a:xfrm>
          </p:grpSpPr>
          <p:sp>
            <p:nvSpPr>
              <p:cNvPr id="130" name="Larme 129"/>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Image 13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1" name="Grouper 189"/>
            <p:cNvGrpSpPr/>
            <p:nvPr/>
          </p:nvGrpSpPr>
          <p:grpSpPr>
            <a:xfrm>
              <a:off x="3394542" y="847371"/>
              <a:ext cx="415134" cy="415133"/>
              <a:chOff x="2275515" y="2502364"/>
              <a:chExt cx="1040471" cy="1040470"/>
            </a:xfrm>
          </p:grpSpPr>
          <p:sp>
            <p:nvSpPr>
              <p:cNvPr id="128" name="Larme 127"/>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Image 128"/>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2" name="Grouper 190"/>
            <p:cNvGrpSpPr/>
            <p:nvPr/>
          </p:nvGrpSpPr>
          <p:grpSpPr>
            <a:xfrm>
              <a:off x="3367472" y="1164747"/>
              <a:ext cx="415134" cy="415133"/>
              <a:chOff x="2275515" y="2502364"/>
              <a:chExt cx="1040471" cy="1040470"/>
            </a:xfrm>
          </p:grpSpPr>
          <p:sp>
            <p:nvSpPr>
              <p:cNvPr id="126" name="Larme 125"/>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Image 12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123" name="Grouper 191"/>
            <p:cNvGrpSpPr/>
            <p:nvPr/>
          </p:nvGrpSpPr>
          <p:grpSpPr>
            <a:xfrm>
              <a:off x="2902570" y="1431422"/>
              <a:ext cx="415134" cy="415133"/>
              <a:chOff x="2275515" y="2502364"/>
              <a:chExt cx="1040471" cy="1040470"/>
            </a:xfrm>
          </p:grpSpPr>
          <p:sp>
            <p:nvSpPr>
              <p:cNvPr id="124" name="Larme 123"/>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Image 124"/>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103" name="Grouper 202"/>
          <p:cNvGrpSpPr/>
          <p:nvPr/>
        </p:nvGrpSpPr>
        <p:grpSpPr>
          <a:xfrm>
            <a:off x="16804632" y="7111631"/>
            <a:ext cx="1713520" cy="1925378"/>
            <a:chOff x="8912574" y="2735136"/>
            <a:chExt cx="1036650" cy="1164820"/>
          </a:xfrm>
          <a:solidFill>
            <a:srgbClr val="00B050"/>
          </a:solidFill>
        </p:grpSpPr>
        <p:grpSp>
          <p:nvGrpSpPr>
            <p:cNvPr id="104" name="Grouper 203"/>
            <p:cNvGrpSpPr/>
            <p:nvPr/>
          </p:nvGrpSpPr>
          <p:grpSpPr>
            <a:xfrm>
              <a:off x="9534090" y="3097907"/>
              <a:ext cx="415134" cy="415133"/>
              <a:chOff x="2275515" y="2502364"/>
              <a:chExt cx="1040471" cy="1040470"/>
            </a:xfrm>
            <a:grpFill/>
          </p:grpSpPr>
          <p:sp>
            <p:nvSpPr>
              <p:cNvPr id="117" name="Larme 11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Image 1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5" name="Grouper 204"/>
            <p:cNvGrpSpPr/>
            <p:nvPr/>
          </p:nvGrpSpPr>
          <p:grpSpPr>
            <a:xfrm>
              <a:off x="9018672" y="3484823"/>
              <a:ext cx="415134" cy="415133"/>
              <a:chOff x="2275515" y="2502364"/>
              <a:chExt cx="1040471" cy="1040470"/>
            </a:xfrm>
            <a:grpFill/>
          </p:grpSpPr>
          <p:sp>
            <p:nvSpPr>
              <p:cNvPr id="115" name="Larme 11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Image 1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6" name="Grouper 205"/>
            <p:cNvGrpSpPr/>
            <p:nvPr/>
          </p:nvGrpSpPr>
          <p:grpSpPr>
            <a:xfrm>
              <a:off x="9222110" y="2735136"/>
              <a:ext cx="415134" cy="415133"/>
              <a:chOff x="2275515" y="2502364"/>
              <a:chExt cx="1040471" cy="1040470"/>
            </a:xfrm>
            <a:grpFill/>
          </p:grpSpPr>
          <p:sp>
            <p:nvSpPr>
              <p:cNvPr id="113" name="Larme 11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Image 11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7" name="Grouper 206"/>
            <p:cNvGrpSpPr/>
            <p:nvPr/>
          </p:nvGrpSpPr>
          <p:grpSpPr>
            <a:xfrm>
              <a:off x="8912574" y="2851278"/>
              <a:ext cx="415134" cy="415133"/>
              <a:chOff x="2275515" y="2502364"/>
              <a:chExt cx="1040471" cy="1040470"/>
            </a:xfrm>
            <a:grpFill/>
          </p:grpSpPr>
          <p:sp>
            <p:nvSpPr>
              <p:cNvPr id="111" name="Larme 11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Image 1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08" name="Grouper 207"/>
            <p:cNvGrpSpPr/>
            <p:nvPr/>
          </p:nvGrpSpPr>
          <p:grpSpPr>
            <a:xfrm>
              <a:off x="9320307" y="3068696"/>
              <a:ext cx="415134" cy="415133"/>
              <a:chOff x="2275515" y="2502364"/>
              <a:chExt cx="1040471" cy="1040470"/>
            </a:xfrm>
            <a:grpFill/>
          </p:grpSpPr>
          <p:sp>
            <p:nvSpPr>
              <p:cNvPr id="109" name="Larme 10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Image 109"/>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1" name="Grouper 10"/>
          <p:cNvGrpSpPr/>
          <p:nvPr/>
        </p:nvGrpSpPr>
        <p:grpSpPr>
          <a:xfrm>
            <a:off x="9644406" y="3663461"/>
            <a:ext cx="649806" cy="8067234"/>
            <a:chOff x="9371321" y="3654426"/>
            <a:chExt cx="649806" cy="8067234"/>
          </a:xfrm>
        </p:grpSpPr>
        <p:pic>
          <p:nvPicPr>
            <p:cNvPr id="6" name="Imag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71321" y="10160438"/>
              <a:ext cx="645586" cy="1561222"/>
            </a:xfrm>
            <a:prstGeom prst="rect">
              <a:avLst/>
            </a:prstGeom>
          </p:spPr>
        </p:pic>
        <p:pic>
          <p:nvPicPr>
            <p:cNvPr id="7" name="Imag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71321" y="8030860"/>
              <a:ext cx="649806" cy="1607637"/>
            </a:xfrm>
            <a:prstGeom prst="rect">
              <a:avLst/>
            </a:prstGeom>
          </p:spPr>
        </p:pic>
        <p:pic>
          <p:nvPicPr>
            <p:cNvPr id="9" name="Image 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71321" y="5618995"/>
              <a:ext cx="645587" cy="1607637"/>
            </a:xfrm>
            <a:prstGeom prst="rect">
              <a:avLst/>
            </a:prstGeom>
          </p:spPr>
        </p:pic>
        <p:pic>
          <p:nvPicPr>
            <p:cNvPr id="10" name="Image 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1321" y="3654426"/>
              <a:ext cx="632928" cy="1607637"/>
            </a:xfrm>
            <a:prstGeom prst="rect">
              <a:avLst/>
            </a:prstGeom>
          </p:spPr>
        </p:pic>
      </p:grpSp>
    </p:spTree>
    <p:extLst>
      <p:ext uri="{BB962C8B-B14F-4D97-AF65-F5344CB8AC3E}">
        <p14:creationId xmlns:p14="http://schemas.microsoft.com/office/powerpoint/2010/main" val="6886785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03704E-6 L 0.22031 -0.00069 " pathEditMode="relative" rAng="0" ptsTypes="AA">
                                      <p:cBhvr>
                                        <p:cTn id="6" dur="2000" fill="hold"/>
                                        <p:tgtEl>
                                          <p:spTgt spid="17"/>
                                        </p:tgtEl>
                                        <p:attrNameLst>
                                          <p:attrName>ppt_x</p:attrName>
                                          <p:attrName>ppt_y</p:attrName>
                                        </p:attrNameLst>
                                      </p:cBhvr>
                                      <p:rCtr x="11139" y="-9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4.16667E-6 -1.11111E-6 L -0.21308 0.00012 " pathEditMode="relative" rAng="0" ptsTypes="AA">
                                      <p:cBhvr>
                                        <p:cTn id="15" dur="2000" fill="hold"/>
                                        <p:tgtEl>
                                          <p:spTgt spid="11"/>
                                        </p:tgtEl>
                                        <p:attrNameLst>
                                          <p:attrName>ppt_x</p:attrName>
                                          <p:attrName>ppt_y</p:attrName>
                                        </p:attrNameLst>
                                      </p:cBhvr>
                                      <p:rCtr x="-10658" y="0"/>
                                    </p:animMotion>
                                  </p:childTnLst>
                                </p:cTn>
                              </p:par>
                              <p:par>
                                <p:cTn id="16" presetID="0" presetClass="path" presetSubtype="0" accel="50000" decel="50000" fill="hold" nodeType="withEffect">
                                  <p:stCondLst>
                                    <p:cond delay="0"/>
                                  </p:stCondLst>
                                  <p:childTnLst>
                                    <p:animMotion origin="layout" path="M 0.21823 0.00116 L 0.0015 0.00116 " pathEditMode="relative" ptsTypes="AA">
                                      <p:cBhvr>
                                        <p:cTn id="17" dur="20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mr-IN" dirty="0" smtClean="0"/>
              <a:t>…</a:t>
            </a:r>
            <a:r>
              <a:rPr lang="fr-FR" dirty="0" smtClean="0"/>
              <a:t> c’est la cata !</a:t>
            </a:r>
            <a:endParaRPr lang="fr-FR" dirty="0"/>
          </a:p>
        </p:txBody>
      </p:sp>
      <p:pic>
        <p:nvPicPr>
          <p:cNvPr id="5" name="Picture 2" descr="Résultat de recherche d'images pour &quot;bière de geek&quot;"/>
          <p:cNvPicPr>
            <a:picLocks noChangeAspect="1" noChangeArrowheads="1"/>
          </p:cNvPicPr>
          <p:nvPr/>
        </p:nvPicPr>
        <p:blipFill>
          <a:blip r:embed="rId2" cstate="print"/>
          <a:srcRect/>
          <a:stretch>
            <a:fillRect/>
          </a:stretch>
        </p:blipFill>
        <p:spPr bwMode="auto">
          <a:xfrm>
            <a:off x="5423248" y="4022710"/>
            <a:ext cx="13601700" cy="6800852"/>
          </a:xfrm>
          <a:prstGeom prst="rect">
            <a:avLst/>
          </a:prstGeom>
          <a:noFill/>
        </p:spPr>
      </p:pic>
      <p:sp>
        <p:nvSpPr>
          <p:cNvPr id="6" name="Rectangle 5"/>
          <p:cNvSpPr/>
          <p:nvPr/>
        </p:nvSpPr>
        <p:spPr>
          <a:xfrm>
            <a:off x="7595072" y="6858000"/>
            <a:ext cx="9193864" cy="1846659"/>
          </a:xfrm>
          <a:prstGeom prst="rect">
            <a:avLst/>
          </a:prstGeom>
          <a:noFill/>
        </p:spPr>
        <p:txBody>
          <a:bodyPr wrap="none" lIns="182880" tIns="91440" rIns="182880" bIns="91440">
            <a:spAutoFit/>
            <a:scene3d>
              <a:camera prst="orthographicFront"/>
              <a:lightRig rig="soft" dir="tl">
                <a:rot lat="0" lon="0" rev="0"/>
              </a:lightRig>
            </a:scene3d>
            <a:sp3d contourW="25400" prstMaterial="matte">
              <a:contourClr>
                <a:schemeClr val="accent2">
                  <a:tint val="20000"/>
                </a:schemeClr>
              </a:contourClr>
            </a:sp3d>
          </a:bodyPr>
          <a:lstStyle/>
          <a:p>
            <a:pPr algn="ctr"/>
            <a:r>
              <a:rPr lang="fr-FR" sz="10800" b="1" spc="100" dirty="0" err="1" smtClean="0">
                <a:ln w="38100">
                  <a:solidFill>
                    <a:schemeClr val="bg1"/>
                  </a:solidFill>
                </a:ln>
                <a:solidFill>
                  <a:schemeClr val="tx1"/>
                </a:solidFill>
                <a:latin typeface="+mn-ea"/>
                <a:ea typeface="+mn-ea"/>
              </a:rPr>
              <a:t>Oops</a:t>
            </a:r>
            <a:r>
              <a:rPr lang="fr-FR" sz="10800" b="1" spc="100" dirty="0" smtClean="0">
                <a:ln w="38100">
                  <a:solidFill>
                    <a:schemeClr val="bg1"/>
                  </a:solidFill>
                </a:ln>
                <a:solidFill>
                  <a:schemeClr val="tx1"/>
                </a:solidFill>
                <a:latin typeface="+mn-ea"/>
                <a:ea typeface="+mn-ea"/>
              </a:rPr>
              <a:t> Désolé</a:t>
            </a:r>
            <a:endParaRPr lang="fr-FR" sz="10800" b="1" spc="100" dirty="0">
              <a:ln w="38100">
                <a:solidFill>
                  <a:schemeClr val="bg1"/>
                </a:solidFill>
              </a:ln>
              <a:solidFill>
                <a:schemeClr val="tx1"/>
              </a:solidFill>
              <a:latin typeface="+mn-ea"/>
              <a:ea typeface="+mn-ea"/>
            </a:endParaRPr>
          </a:p>
        </p:txBody>
      </p:sp>
    </p:spTree>
    <p:extLst>
      <p:ext uri="{BB962C8B-B14F-4D97-AF65-F5344CB8AC3E}">
        <p14:creationId xmlns:p14="http://schemas.microsoft.com/office/powerpoint/2010/main" val="140595531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52" y="2685334"/>
            <a:ext cx="23755021" cy="10116266"/>
          </a:xfrm>
          <a:prstGeom prst="rect">
            <a:avLst/>
          </a:prstGeom>
        </p:spPr>
      </p:pic>
      <p:pic>
        <p:nvPicPr>
          <p:cNvPr id="174" name="Image 17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269472" y="4353338"/>
            <a:ext cx="10635014" cy="7555796"/>
          </a:xfrm>
          <a:prstGeom prst="rect">
            <a:avLst/>
          </a:prstGeom>
        </p:spPr>
      </p:pic>
      <p:grpSp>
        <p:nvGrpSpPr>
          <p:cNvPr id="175" name="Grouper 154"/>
          <p:cNvGrpSpPr/>
          <p:nvPr/>
        </p:nvGrpSpPr>
        <p:grpSpPr>
          <a:xfrm>
            <a:off x="14716342" y="8173651"/>
            <a:ext cx="1526142" cy="1205736"/>
            <a:chOff x="6976885" y="3377639"/>
            <a:chExt cx="923289" cy="729449"/>
          </a:xfrm>
          <a:solidFill>
            <a:srgbClr val="0070C0"/>
          </a:solidFill>
        </p:grpSpPr>
        <p:grpSp>
          <p:nvGrpSpPr>
            <p:cNvPr id="176" name="Grouper 155"/>
            <p:cNvGrpSpPr/>
            <p:nvPr/>
          </p:nvGrpSpPr>
          <p:grpSpPr>
            <a:xfrm>
              <a:off x="7165188" y="3377639"/>
              <a:ext cx="415134" cy="415133"/>
              <a:chOff x="2275515" y="2502364"/>
              <a:chExt cx="1040471" cy="1040470"/>
            </a:xfrm>
            <a:grpFill/>
          </p:grpSpPr>
          <p:sp>
            <p:nvSpPr>
              <p:cNvPr id="189" name="Larme 18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Image 18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7" name="Grouper 156"/>
            <p:cNvGrpSpPr/>
            <p:nvPr/>
          </p:nvGrpSpPr>
          <p:grpSpPr>
            <a:xfrm>
              <a:off x="7464822" y="3381669"/>
              <a:ext cx="415134" cy="415133"/>
              <a:chOff x="2275515" y="2502364"/>
              <a:chExt cx="1040471" cy="1040470"/>
            </a:xfrm>
            <a:grpFill/>
          </p:grpSpPr>
          <p:sp>
            <p:nvSpPr>
              <p:cNvPr id="187" name="Larme 18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Image 18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8" name="Grouper 157"/>
            <p:cNvGrpSpPr/>
            <p:nvPr/>
          </p:nvGrpSpPr>
          <p:grpSpPr>
            <a:xfrm>
              <a:off x="6976885" y="3662259"/>
              <a:ext cx="415134" cy="415133"/>
              <a:chOff x="2275515" y="2502364"/>
              <a:chExt cx="1040471" cy="1040470"/>
            </a:xfrm>
            <a:grpFill/>
          </p:grpSpPr>
          <p:sp>
            <p:nvSpPr>
              <p:cNvPr id="185" name="Larme 18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Image 18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79" name="Grouper 158"/>
            <p:cNvGrpSpPr/>
            <p:nvPr/>
          </p:nvGrpSpPr>
          <p:grpSpPr>
            <a:xfrm>
              <a:off x="7328554" y="3691955"/>
              <a:ext cx="415134" cy="415133"/>
              <a:chOff x="2275515" y="2502364"/>
              <a:chExt cx="1040471" cy="1040470"/>
            </a:xfrm>
            <a:grpFill/>
          </p:grpSpPr>
          <p:sp>
            <p:nvSpPr>
              <p:cNvPr id="183" name="Larme 18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Image 18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80" name="Grouper 159"/>
            <p:cNvGrpSpPr/>
            <p:nvPr/>
          </p:nvGrpSpPr>
          <p:grpSpPr>
            <a:xfrm>
              <a:off x="7485040" y="3616866"/>
              <a:ext cx="415134" cy="415133"/>
              <a:chOff x="2275515" y="2502364"/>
              <a:chExt cx="1040471" cy="1040470"/>
            </a:xfrm>
            <a:grpFill/>
          </p:grpSpPr>
          <p:sp>
            <p:nvSpPr>
              <p:cNvPr id="181" name="Larme 18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Image 18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191" name="Grouper 170"/>
          <p:cNvGrpSpPr/>
          <p:nvPr/>
        </p:nvGrpSpPr>
        <p:grpSpPr>
          <a:xfrm>
            <a:off x="17092418" y="5676266"/>
            <a:ext cx="1519303" cy="2606766"/>
            <a:chOff x="8414370" y="1866765"/>
            <a:chExt cx="919152" cy="1577048"/>
          </a:xfrm>
          <a:solidFill>
            <a:srgbClr val="7030A0"/>
          </a:solidFill>
        </p:grpSpPr>
        <p:grpSp>
          <p:nvGrpSpPr>
            <p:cNvPr id="192" name="Grouper 171"/>
            <p:cNvGrpSpPr/>
            <p:nvPr/>
          </p:nvGrpSpPr>
          <p:grpSpPr>
            <a:xfrm>
              <a:off x="8506004" y="2262677"/>
              <a:ext cx="415134" cy="415133"/>
              <a:chOff x="2275515" y="2502364"/>
              <a:chExt cx="1040471" cy="1040470"/>
            </a:xfrm>
            <a:grpFill/>
          </p:grpSpPr>
          <p:sp>
            <p:nvSpPr>
              <p:cNvPr id="205" name="Larme 20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 name="Image 20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3" name="Grouper 172"/>
            <p:cNvGrpSpPr/>
            <p:nvPr/>
          </p:nvGrpSpPr>
          <p:grpSpPr>
            <a:xfrm>
              <a:off x="8918388" y="2657614"/>
              <a:ext cx="415134" cy="415133"/>
              <a:chOff x="2275515" y="2502364"/>
              <a:chExt cx="1040471" cy="1040470"/>
            </a:xfrm>
            <a:grpFill/>
          </p:grpSpPr>
          <p:sp>
            <p:nvSpPr>
              <p:cNvPr id="203" name="Larme 20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Image 20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4" name="Grouper 173"/>
            <p:cNvGrpSpPr/>
            <p:nvPr/>
          </p:nvGrpSpPr>
          <p:grpSpPr>
            <a:xfrm>
              <a:off x="8414370" y="3028680"/>
              <a:ext cx="415134" cy="415133"/>
              <a:chOff x="2275515" y="2502364"/>
              <a:chExt cx="1040471" cy="1040470"/>
            </a:xfrm>
            <a:grpFill/>
          </p:grpSpPr>
          <p:sp>
            <p:nvSpPr>
              <p:cNvPr id="201" name="Larme 20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Image 20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5" name="Grouper 174"/>
            <p:cNvGrpSpPr/>
            <p:nvPr/>
          </p:nvGrpSpPr>
          <p:grpSpPr>
            <a:xfrm>
              <a:off x="8721770" y="1874327"/>
              <a:ext cx="415134" cy="415133"/>
              <a:chOff x="2275515" y="2502364"/>
              <a:chExt cx="1040471" cy="1040470"/>
            </a:xfrm>
            <a:grpFill/>
          </p:grpSpPr>
          <p:sp>
            <p:nvSpPr>
              <p:cNvPr id="199" name="Larme 19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Image 19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196" name="Grouper 175"/>
            <p:cNvGrpSpPr/>
            <p:nvPr/>
          </p:nvGrpSpPr>
          <p:grpSpPr>
            <a:xfrm>
              <a:off x="8912574" y="1866765"/>
              <a:ext cx="415134" cy="415133"/>
              <a:chOff x="2275515" y="2502364"/>
              <a:chExt cx="1040471" cy="1040470"/>
            </a:xfrm>
            <a:grpFill/>
          </p:grpSpPr>
          <p:sp>
            <p:nvSpPr>
              <p:cNvPr id="197" name="Larme 19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Image 19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207" name="Grouper 186"/>
          <p:cNvGrpSpPr/>
          <p:nvPr/>
        </p:nvGrpSpPr>
        <p:grpSpPr>
          <a:xfrm>
            <a:off x="14921317" y="5676904"/>
            <a:ext cx="2358775" cy="1651591"/>
            <a:chOff x="2382658" y="847371"/>
            <a:chExt cx="1427018" cy="999184"/>
          </a:xfrm>
        </p:grpSpPr>
        <p:grpSp>
          <p:nvGrpSpPr>
            <p:cNvPr id="208" name="Grouper 187"/>
            <p:cNvGrpSpPr/>
            <p:nvPr/>
          </p:nvGrpSpPr>
          <p:grpSpPr>
            <a:xfrm>
              <a:off x="2382658" y="1404553"/>
              <a:ext cx="415134" cy="415133"/>
              <a:chOff x="2275515" y="2502364"/>
              <a:chExt cx="1040471" cy="1040470"/>
            </a:xfrm>
          </p:grpSpPr>
          <p:sp>
            <p:nvSpPr>
              <p:cNvPr id="221" name="Larme 220"/>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 name="Image 2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09" name="Grouper 188"/>
            <p:cNvGrpSpPr/>
            <p:nvPr/>
          </p:nvGrpSpPr>
          <p:grpSpPr>
            <a:xfrm>
              <a:off x="3005795" y="1111008"/>
              <a:ext cx="415134" cy="415133"/>
              <a:chOff x="2275515" y="2502364"/>
              <a:chExt cx="1040471" cy="1040470"/>
            </a:xfrm>
          </p:grpSpPr>
          <p:sp>
            <p:nvSpPr>
              <p:cNvPr id="219" name="Larme 218"/>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0" name="Image 2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0" name="Grouper 189"/>
            <p:cNvGrpSpPr/>
            <p:nvPr/>
          </p:nvGrpSpPr>
          <p:grpSpPr>
            <a:xfrm>
              <a:off x="3394542" y="847371"/>
              <a:ext cx="415134" cy="415133"/>
              <a:chOff x="2275515" y="2502364"/>
              <a:chExt cx="1040471" cy="1040470"/>
            </a:xfrm>
          </p:grpSpPr>
          <p:sp>
            <p:nvSpPr>
              <p:cNvPr id="217" name="Larme 216"/>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8" name="Image 2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1" name="Grouper 190"/>
            <p:cNvGrpSpPr/>
            <p:nvPr/>
          </p:nvGrpSpPr>
          <p:grpSpPr>
            <a:xfrm>
              <a:off x="3367472" y="1164747"/>
              <a:ext cx="415134" cy="415133"/>
              <a:chOff x="2275515" y="2502364"/>
              <a:chExt cx="1040471" cy="1040470"/>
            </a:xfrm>
          </p:grpSpPr>
          <p:sp>
            <p:nvSpPr>
              <p:cNvPr id="215" name="Larme 214"/>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Image 2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nvGrpSpPr>
            <p:cNvPr id="212" name="Grouper 191"/>
            <p:cNvGrpSpPr/>
            <p:nvPr/>
          </p:nvGrpSpPr>
          <p:grpSpPr>
            <a:xfrm>
              <a:off x="2902570" y="1431422"/>
              <a:ext cx="415134" cy="415133"/>
              <a:chOff x="2275515" y="2502364"/>
              <a:chExt cx="1040471" cy="1040470"/>
            </a:xfrm>
          </p:grpSpPr>
          <p:sp>
            <p:nvSpPr>
              <p:cNvPr id="213" name="Larme 212"/>
              <p:cNvSpPr/>
              <p:nvPr/>
            </p:nvSpPr>
            <p:spPr>
              <a:xfrm rot="8100000">
                <a:off x="2275515" y="2502364"/>
                <a:ext cx="1040471" cy="1040470"/>
              </a:xfrm>
              <a:prstGeom prst="teardrop">
                <a:avLst>
                  <a:gd name="adj" fmla="val 151613"/>
                </a:avLst>
              </a:prstGeom>
              <a:solidFill>
                <a:srgbClr val="FF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Image 2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p:spPr>
          </p:pic>
        </p:grpSp>
      </p:grpSp>
      <p:grpSp>
        <p:nvGrpSpPr>
          <p:cNvPr id="223" name="Grouper 202"/>
          <p:cNvGrpSpPr/>
          <p:nvPr/>
        </p:nvGrpSpPr>
        <p:grpSpPr>
          <a:xfrm>
            <a:off x="17915919" y="7111631"/>
            <a:ext cx="1713520" cy="1925378"/>
            <a:chOff x="8912574" y="2735136"/>
            <a:chExt cx="1036650" cy="1164820"/>
          </a:xfrm>
          <a:solidFill>
            <a:srgbClr val="00B050"/>
          </a:solidFill>
        </p:grpSpPr>
        <p:grpSp>
          <p:nvGrpSpPr>
            <p:cNvPr id="224" name="Grouper 203"/>
            <p:cNvGrpSpPr/>
            <p:nvPr/>
          </p:nvGrpSpPr>
          <p:grpSpPr>
            <a:xfrm>
              <a:off x="9534090" y="3097907"/>
              <a:ext cx="415134" cy="415133"/>
              <a:chOff x="2275515" y="2502364"/>
              <a:chExt cx="1040471" cy="1040470"/>
            </a:xfrm>
            <a:grpFill/>
          </p:grpSpPr>
          <p:sp>
            <p:nvSpPr>
              <p:cNvPr id="237" name="Larme 236"/>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Image 2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5" name="Grouper 204"/>
            <p:cNvGrpSpPr/>
            <p:nvPr/>
          </p:nvGrpSpPr>
          <p:grpSpPr>
            <a:xfrm>
              <a:off x="9018672" y="3484823"/>
              <a:ext cx="415134" cy="415133"/>
              <a:chOff x="2275515" y="2502364"/>
              <a:chExt cx="1040471" cy="1040470"/>
            </a:xfrm>
            <a:grpFill/>
          </p:grpSpPr>
          <p:sp>
            <p:nvSpPr>
              <p:cNvPr id="235" name="Larme 234"/>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6" name="Image 2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6" name="Grouper 205"/>
            <p:cNvGrpSpPr/>
            <p:nvPr/>
          </p:nvGrpSpPr>
          <p:grpSpPr>
            <a:xfrm>
              <a:off x="9222110" y="2735136"/>
              <a:ext cx="415134" cy="415133"/>
              <a:chOff x="2275515" y="2502364"/>
              <a:chExt cx="1040471" cy="1040470"/>
            </a:xfrm>
            <a:grpFill/>
          </p:grpSpPr>
          <p:sp>
            <p:nvSpPr>
              <p:cNvPr id="233" name="Larme 232"/>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Image 23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7" name="Grouper 206"/>
            <p:cNvGrpSpPr/>
            <p:nvPr/>
          </p:nvGrpSpPr>
          <p:grpSpPr>
            <a:xfrm>
              <a:off x="8912574" y="2851278"/>
              <a:ext cx="415134" cy="415133"/>
              <a:chOff x="2275515" y="2502364"/>
              <a:chExt cx="1040471" cy="1040470"/>
            </a:xfrm>
            <a:grpFill/>
          </p:grpSpPr>
          <p:sp>
            <p:nvSpPr>
              <p:cNvPr id="231" name="Larme 230"/>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Image 2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nvGrpSpPr>
            <p:cNvPr id="228" name="Grouper 207"/>
            <p:cNvGrpSpPr/>
            <p:nvPr/>
          </p:nvGrpSpPr>
          <p:grpSpPr>
            <a:xfrm>
              <a:off x="9320307" y="3068696"/>
              <a:ext cx="415134" cy="415133"/>
              <a:chOff x="2275515" y="2502364"/>
              <a:chExt cx="1040471" cy="1040470"/>
            </a:xfrm>
            <a:grpFill/>
          </p:grpSpPr>
          <p:sp>
            <p:nvSpPr>
              <p:cNvPr id="229" name="Larme 228"/>
              <p:cNvSpPr/>
              <p:nvPr/>
            </p:nvSpPr>
            <p:spPr>
              <a:xfrm rot="8100000">
                <a:off x="2275515" y="2502364"/>
                <a:ext cx="1040471" cy="1040470"/>
              </a:xfrm>
              <a:prstGeom prst="teardrop">
                <a:avLst>
                  <a:gd name="adj" fmla="val 151613"/>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0" name="Image 2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49634" y="2660869"/>
                <a:ext cx="529896" cy="652180"/>
              </a:xfrm>
              <a:prstGeom prst="rect">
                <a:avLst/>
              </a:prstGeom>
              <a:grpFill/>
            </p:spPr>
          </p:pic>
        </p:grpSp>
      </p:grpSp>
      <p:grpSp>
        <p:nvGrpSpPr>
          <p:cNvPr id="2" name="Grouper 8"/>
          <p:cNvGrpSpPr/>
          <p:nvPr/>
        </p:nvGrpSpPr>
        <p:grpSpPr>
          <a:xfrm>
            <a:off x="4468958" y="4028052"/>
            <a:ext cx="7501517" cy="6760177"/>
            <a:chOff x="1199690" y="1334814"/>
            <a:chExt cx="4529959" cy="3986557"/>
          </a:xfrm>
          <a:solidFill>
            <a:srgbClr val="0B53B2"/>
          </a:solidFill>
        </p:grpSpPr>
        <p:sp>
          <p:nvSpPr>
            <p:cNvPr id="8" name="Double flèche horizontale 7"/>
            <p:cNvSpPr/>
            <p:nvPr/>
          </p:nvSpPr>
          <p:spPr>
            <a:xfrm>
              <a:off x="1199690" y="133481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Double flèche horizontale 94"/>
            <p:cNvSpPr/>
            <p:nvPr/>
          </p:nvSpPr>
          <p:spPr>
            <a:xfrm>
              <a:off x="1199690" y="257002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Double flèche horizontale 95"/>
            <p:cNvSpPr/>
            <p:nvPr/>
          </p:nvSpPr>
          <p:spPr>
            <a:xfrm>
              <a:off x="1199690" y="3971887"/>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Double flèche horizontale 96"/>
            <p:cNvSpPr/>
            <p:nvPr/>
          </p:nvSpPr>
          <p:spPr>
            <a:xfrm>
              <a:off x="1199690" y="5090144"/>
              <a:ext cx="4529959" cy="231227"/>
            </a:xfrm>
            <a:prstGeom prst="leftRightArrow">
              <a:avLst/>
            </a:prstGeom>
            <a:grpFill/>
            <a:ln>
              <a:solidFill>
                <a:srgbClr val="0B5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2" name="Image 91"/>
          <p:cNvPicPr>
            <a:picLocks noChangeAspect="1"/>
          </p:cNvPicPr>
          <p:nvPr/>
        </p:nvPicPr>
        <p:blipFill>
          <a:blip r:embed="rId6" cstate="print"/>
          <a:stretch>
            <a:fillRect/>
          </a:stretch>
        </p:blipFill>
        <p:spPr>
          <a:xfrm flipH="1">
            <a:off x="1382540" y="6167687"/>
            <a:ext cx="2745122" cy="2745122"/>
          </a:xfrm>
          <a:prstGeom prst="rect">
            <a:avLst/>
          </a:prstGeom>
        </p:spPr>
      </p:pic>
      <p:grpSp>
        <p:nvGrpSpPr>
          <p:cNvPr id="33" name="Grouper 4"/>
          <p:cNvGrpSpPr/>
          <p:nvPr/>
        </p:nvGrpSpPr>
        <p:grpSpPr>
          <a:xfrm>
            <a:off x="4486821" y="3325435"/>
            <a:ext cx="2916787" cy="8881533"/>
            <a:chOff x="1746693" y="614898"/>
            <a:chExt cx="1720064" cy="5544008"/>
          </a:xfrm>
        </p:grpSpPr>
        <p:pic>
          <p:nvPicPr>
            <p:cNvPr id="88" name="Image 8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44755" y="3510158"/>
              <a:ext cx="565565" cy="1254123"/>
            </a:xfrm>
            <a:prstGeom prst="rect">
              <a:avLst/>
            </a:prstGeom>
          </p:spPr>
        </p:pic>
        <p:pic>
          <p:nvPicPr>
            <p:cNvPr id="89" name="Image 88"/>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903862" y="614898"/>
              <a:ext cx="608311" cy="1311134"/>
            </a:xfrm>
            <a:prstGeom prst="rect">
              <a:avLst/>
            </a:prstGeom>
          </p:spPr>
        </p:pic>
        <p:pic>
          <p:nvPicPr>
            <p:cNvPr id="90" name="Image 8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46693" y="4787469"/>
              <a:ext cx="1028577" cy="1371437"/>
            </a:xfrm>
            <a:prstGeom prst="rect">
              <a:avLst/>
            </a:prstGeom>
          </p:spPr>
        </p:pic>
        <p:pic>
          <p:nvPicPr>
            <p:cNvPr id="91" name="Image 9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flipH="1">
              <a:off x="1944755" y="2039017"/>
              <a:ext cx="522073" cy="1401863"/>
            </a:xfrm>
            <a:prstGeom prst="rect">
              <a:avLst/>
            </a:prstGeom>
          </p:spPr>
        </p:pic>
        <p:grpSp>
          <p:nvGrpSpPr>
            <p:cNvPr id="36" name="Grouper 1"/>
            <p:cNvGrpSpPr/>
            <p:nvPr/>
          </p:nvGrpSpPr>
          <p:grpSpPr>
            <a:xfrm>
              <a:off x="2466828" y="921360"/>
              <a:ext cx="857936" cy="539405"/>
              <a:chOff x="4529192" y="5164524"/>
              <a:chExt cx="2552186" cy="1604620"/>
            </a:xfrm>
          </p:grpSpPr>
          <p:pic>
            <p:nvPicPr>
              <p:cNvPr id="93" name="Image 92"/>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4" name="Image 93"/>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39" name="Grouper 86"/>
            <p:cNvGrpSpPr/>
            <p:nvPr/>
          </p:nvGrpSpPr>
          <p:grpSpPr>
            <a:xfrm>
              <a:off x="2478051" y="2374845"/>
              <a:ext cx="857936" cy="539405"/>
              <a:chOff x="4529192" y="5164524"/>
              <a:chExt cx="2552186" cy="1604620"/>
            </a:xfrm>
          </p:grpSpPr>
          <p:pic>
            <p:nvPicPr>
              <p:cNvPr id="98" name="Image 97"/>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99" name="Image 98"/>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42" name="Grouper 99"/>
            <p:cNvGrpSpPr/>
            <p:nvPr/>
          </p:nvGrpSpPr>
          <p:grpSpPr>
            <a:xfrm>
              <a:off x="2511826" y="3790277"/>
              <a:ext cx="857936" cy="539405"/>
              <a:chOff x="4529192" y="5164524"/>
              <a:chExt cx="2552186" cy="1604620"/>
            </a:xfrm>
          </p:grpSpPr>
          <p:pic>
            <p:nvPicPr>
              <p:cNvPr id="101" name="Image 100"/>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02" name="Image 101"/>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nvGrpSpPr>
            <p:cNvPr id="45" name="Grouper 102"/>
            <p:cNvGrpSpPr/>
            <p:nvPr/>
          </p:nvGrpSpPr>
          <p:grpSpPr>
            <a:xfrm>
              <a:off x="2608821" y="5147157"/>
              <a:ext cx="857936" cy="539405"/>
              <a:chOff x="4529192" y="5164524"/>
              <a:chExt cx="2552186" cy="1604620"/>
            </a:xfrm>
          </p:grpSpPr>
          <p:pic>
            <p:nvPicPr>
              <p:cNvPr id="104" name="Image 103"/>
              <p:cNvPicPr>
                <a:picLocks noChangeAspect="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307221" y="5353605"/>
                <a:ext cx="1774157" cy="1327661"/>
              </a:xfrm>
              <a:prstGeom prst="rect">
                <a:avLst/>
              </a:prstGeom>
            </p:spPr>
          </p:pic>
          <p:pic>
            <p:nvPicPr>
              <p:cNvPr id="105" name="Image 104"/>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529192" y="5164524"/>
                <a:ext cx="504133" cy="1604620"/>
              </a:xfrm>
              <a:prstGeom prst="rect">
                <a:avLst/>
              </a:prstGeom>
            </p:spPr>
          </p:pic>
        </p:grpSp>
      </p:grpSp>
      <p:sp>
        <p:nvSpPr>
          <p:cNvPr id="172" name="Title 51"/>
          <p:cNvSpPr txBox="1">
            <a:spLocks/>
          </p:cNvSpPr>
          <p:nvPr/>
        </p:nvSpPr>
        <p:spPr>
          <a:xfrm>
            <a:off x="668869" y="377838"/>
            <a:ext cx="23046266" cy="720724"/>
          </a:xfrm>
          <a:prstGeom prst="rect">
            <a:avLst/>
          </a:prstGeom>
        </p:spPr>
        <p:txBody>
          <a:bodyPr>
            <a:noAutofit/>
          </a:bodyPr>
          <a:lstStyle/>
          <a:p>
            <a:pPr marL="0" marR="0" lvl="0" indent="0" algn="ctr" defTabSz="821531" rtl="0" eaLnBrk="1" fontAlgn="auto" latinLnBrk="0" hangingPunct="1">
              <a:lnSpc>
                <a:spcPct val="100000"/>
              </a:lnSpc>
              <a:spcBef>
                <a:spcPts val="0"/>
              </a:spcBef>
              <a:spcAft>
                <a:spcPts val="0"/>
              </a:spcAft>
              <a:buClrTx/>
              <a:buSzTx/>
              <a:buFontTx/>
              <a:buNone/>
              <a:tabLst/>
              <a:defRPr/>
            </a:pPr>
            <a:r>
              <a:rPr lang="en-US" sz="11000" dirty="0" err="1" smtClean="0">
                <a:latin typeface="+mj-lt"/>
                <a:ea typeface="+mj-ea"/>
                <a:cs typeface="+mj-cs"/>
                <a:sym typeface="Montserrat-Regular"/>
              </a:rPr>
              <a:t>Heureusement</a:t>
            </a:r>
            <a:r>
              <a:rPr lang="en-US" sz="11000" dirty="0" smtClean="0">
                <a:latin typeface="+mj-lt"/>
                <a:ea typeface="+mj-ea"/>
                <a:cs typeface="+mj-cs"/>
                <a:sym typeface="Montserrat-Regular"/>
              </a:rPr>
              <a:t> </a:t>
            </a:r>
            <a:r>
              <a:rPr lang="en-US" sz="11000" dirty="0" err="1" smtClean="0">
                <a:latin typeface="+mj-lt"/>
                <a:ea typeface="+mj-ea"/>
                <a:cs typeface="+mj-cs"/>
                <a:sym typeface="Montserrat-Regular"/>
              </a:rPr>
              <a:t>il</a:t>
            </a:r>
            <a:r>
              <a:rPr lang="en-US" sz="11000" dirty="0" smtClean="0">
                <a:latin typeface="+mj-lt"/>
                <a:ea typeface="+mj-ea"/>
                <a:cs typeface="+mj-cs"/>
                <a:sym typeface="Montserrat-Regular"/>
              </a:rPr>
              <a:t> y a Hadoop</a:t>
            </a:r>
            <a:endParaRPr kumimoji="0" lang="en-US" sz="11000" b="0" i="0" u="none" strike="noStrike" kern="0" cap="none" spc="0" normalizeH="0" baseline="0" noProof="0" dirty="0">
              <a:ln>
                <a:noFill/>
              </a:ln>
              <a:solidFill>
                <a:srgbClr val="FFFFFF"/>
              </a:solidFill>
              <a:effectLst/>
              <a:uLnTx/>
              <a:uFillTx/>
              <a:latin typeface="+mj-lt"/>
              <a:ea typeface="+mj-ea"/>
              <a:cs typeface="+mj-cs"/>
              <a:sym typeface="Montserrat-Regular"/>
            </a:endParaRPr>
          </a:p>
        </p:txBody>
      </p:sp>
    </p:spTree>
    <p:extLst>
      <p:ext uri="{BB962C8B-B14F-4D97-AF65-F5344CB8AC3E}">
        <p14:creationId xmlns:p14="http://schemas.microsoft.com/office/powerpoint/2010/main" val="751404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274 -0.00509 L 0.21497 -0.00509 " pathEditMode="relative" rAng="0" ptsTypes="AA">
                                      <p:cBhvr>
                                        <p:cTn id="6" dur="2000" fill="hold"/>
                                        <p:tgtEl>
                                          <p:spTgt spid="33"/>
                                        </p:tgtEl>
                                        <p:attrNameLst>
                                          <p:attrName>ppt_x</p:attrName>
                                          <p:attrName>ppt_y</p:attrName>
                                        </p:attrNameLst>
                                      </p:cBhvr>
                                      <p:rCtr x="10885"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21432 -0.00509 L 0.00039 -0.00509 " pathEditMode="relative" rAng="0" ptsTypes="AA">
                                      <p:cBhvr>
                                        <p:cTn id="10" dur="2000" fill="hold"/>
                                        <p:tgtEl>
                                          <p:spTgt spid="33"/>
                                        </p:tgtEl>
                                        <p:attrNameLst>
                                          <p:attrName>ppt_x</p:attrName>
                                          <p:attrName>ppt_y</p:attrName>
                                        </p:attrNameLst>
                                      </p:cBhvr>
                                      <p:rCtr x="-106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Tout le monde est là ?</a:t>
            </a:r>
            <a:endParaRPr lang="fr-FR" dirty="0"/>
          </a:p>
        </p:txBody>
      </p:sp>
      <p:pic>
        <p:nvPicPr>
          <p:cNvPr id="7" name="Picture 2" descr="https://i.imgflip.com/1ljhlq.jpg"/>
          <p:cNvPicPr>
            <a:picLocks noChangeAspect="1" noChangeArrowheads="1"/>
          </p:cNvPicPr>
          <p:nvPr/>
        </p:nvPicPr>
        <p:blipFill>
          <a:blip r:embed="rId2" cstate="print"/>
          <a:srcRect/>
          <a:stretch>
            <a:fillRect/>
          </a:stretch>
        </p:blipFill>
        <p:spPr bwMode="auto">
          <a:xfrm>
            <a:off x="5940149" y="3095693"/>
            <a:ext cx="12745416" cy="8488450"/>
          </a:xfrm>
          <a:prstGeom prst="rect">
            <a:avLst/>
          </a:prstGeom>
          <a:noFill/>
        </p:spPr>
      </p:pic>
    </p:spTree>
    <p:extLst>
      <p:ext uri="{BB962C8B-B14F-4D97-AF65-F5344CB8AC3E}">
        <p14:creationId xmlns:p14="http://schemas.microsoft.com/office/powerpoint/2010/main" val="3610714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29</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7200" dirty="0" smtClean="0"/>
              <a:t>Fouillons sous le capot!!!</a:t>
            </a:r>
            <a:endParaRPr sz="72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4</a:t>
            </a:r>
            <a:endParaRPr dirty="0"/>
          </a:p>
        </p:txBody>
      </p:sp>
    </p:spTree>
    <p:extLst>
      <p:ext uri="{BB962C8B-B14F-4D97-AF65-F5344CB8AC3E}">
        <p14:creationId xmlns:p14="http://schemas.microsoft.com/office/powerpoint/2010/main" val="2099867240"/>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title"/>
          </p:nvPr>
        </p:nvSpPr>
        <p:spPr>
          <a:xfrm>
            <a:off x="3851830" y="353133"/>
            <a:ext cx="16626104" cy="1690154"/>
          </a:xfrm>
          <a:prstGeom prst="rect">
            <a:avLst/>
          </a:prstGeom>
        </p:spPr>
        <p:txBody>
          <a:bodyPr/>
          <a:lstStyle>
            <a:lvl1pPr defTabSz="731162">
              <a:defRPr sz="9968"/>
            </a:lvl1pPr>
          </a:lstStyle>
          <a:p>
            <a:r>
              <a:rPr lang="fr-FR" dirty="0" smtClean="0"/>
              <a:t>Préambule</a:t>
            </a:r>
            <a:endParaRPr dirty="0"/>
          </a:p>
        </p:txBody>
      </p:sp>
      <p:sp>
        <p:nvSpPr>
          <p:cNvPr id="247" name="Shape 247"/>
          <p:cNvSpPr>
            <a:spLocks noGrp="1"/>
          </p:cNvSpPr>
          <p:nvPr>
            <p:ph type="body" sz="quarter" idx="1"/>
          </p:nvPr>
        </p:nvSpPr>
        <p:spPr>
          <a:prstGeom prst="rect">
            <a:avLst/>
          </a:prstGeom>
        </p:spPr>
        <p:txBody>
          <a:bodyPr/>
          <a:lstStyle/>
          <a:p>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3</a:t>
            </a:fld>
            <a:endParaRPr/>
          </a:p>
        </p:txBody>
      </p:sp>
      <p:pic>
        <p:nvPicPr>
          <p:cNvPr id="8" name="Picture 2" descr="Résultat de recherche d'images pour &quot;guide des mondanités&quot;"/>
          <p:cNvPicPr>
            <a:picLocks noGrp="1" noChangeAspect="1" noChangeArrowheads="1"/>
          </p:cNvPicPr>
          <p:nvPr>
            <p:ph type="pic" idx="13"/>
          </p:nvPr>
        </p:nvPicPr>
        <p:blipFill>
          <a:blip r:embed="rId2" cstate="print"/>
          <a:srcRect l="1795" r="1795"/>
          <a:stretch>
            <a:fillRect/>
          </a:stretch>
        </p:blipFill>
        <p:spPr bwMode="auto">
          <a:xfrm>
            <a:off x="4632877" y="2299692"/>
            <a:ext cx="15064011" cy="9116660"/>
          </a:xfrm>
          <a:prstGeom prst="rect">
            <a:avLst/>
          </a:prstGeom>
          <a:noFill/>
        </p:spPr>
      </p:pic>
    </p:spTree>
    <p:extLst>
      <p:ext uri="{BB962C8B-B14F-4D97-AF65-F5344CB8AC3E}">
        <p14:creationId xmlns:p14="http://schemas.microsoft.com/office/powerpoint/2010/main" val="1134580112"/>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Parlons Chinois</a:t>
            </a:r>
            <a:endParaRPr lang="fr-FR" dirty="0"/>
          </a:p>
        </p:txBody>
      </p:sp>
      <p:pic>
        <p:nvPicPr>
          <p:cNvPr id="53250" name="Picture 2" descr="Résultat de recherche d'images pour &quot;big data bière&quot;"/>
          <p:cNvPicPr>
            <a:picLocks noChangeAspect="1" noChangeArrowheads="1"/>
          </p:cNvPicPr>
          <p:nvPr/>
        </p:nvPicPr>
        <p:blipFill>
          <a:blip r:embed="rId2" cstate="print"/>
          <a:srcRect/>
          <a:stretch>
            <a:fillRect/>
          </a:stretch>
        </p:blipFill>
        <p:spPr bwMode="auto">
          <a:xfrm>
            <a:off x="3602719" y="2114554"/>
            <a:ext cx="15753979" cy="8717815"/>
          </a:xfrm>
          <a:prstGeom prst="rect">
            <a:avLst/>
          </a:prstGeom>
          <a:noFill/>
        </p:spPr>
      </p:pic>
      <p:grpSp>
        <p:nvGrpSpPr>
          <p:cNvPr id="10" name="Grouper 9"/>
          <p:cNvGrpSpPr/>
          <p:nvPr/>
        </p:nvGrpSpPr>
        <p:grpSpPr>
          <a:xfrm>
            <a:off x="3602719" y="10716572"/>
            <a:ext cx="15753979" cy="1836309"/>
            <a:chOff x="3602719" y="2043287"/>
            <a:chExt cx="15753979" cy="1836309"/>
          </a:xfrm>
        </p:grpSpPr>
        <p:sp>
          <p:nvSpPr>
            <p:cNvPr id="7" name="Rectangle 6"/>
            <p:cNvSpPr/>
            <p:nvPr/>
          </p:nvSpPr>
          <p:spPr>
            <a:xfrm>
              <a:off x="3602719" y="2043287"/>
              <a:ext cx="15753979" cy="1791779"/>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53254" name="Picture 6" descr="Résultat de recherche d'images pour &quot;jupyter notebook logo&quot;"/>
            <p:cNvPicPr>
              <a:picLocks noChangeAspect="1" noChangeArrowheads="1"/>
            </p:cNvPicPr>
            <p:nvPr/>
          </p:nvPicPr>
          <p:blipFill>
            <a:blip r:embed="rId3" cstate="print"/>
            <a:srcRect/>
            <a:stretch>
              <a:fillRect/>
            </a:stretch>
          </p:blipFill>
          <p:spPr bwMode="auto">
            <a:xfrm>
              <a:off x="12648672" y="2144088"/>
              <a:ext cx="1553050" cy="1553050"/>
            </a:xfrm>
            <a:prstGeom prst="rect">
              <a:avLst/>
            </a:prstGeom>
            <a:noFill/>
          </p:spPr>
        </p:pic>
        <p:pic>
          <p:nvPicPr>
            <p:cNvPr id="53256" name="Picture 8" descr="Résultat de recherche d'images pour &quot;hadoop logo&quot;"/>
            <p:cNvPicPr>
              <a:picLocks noChangeAspect="1" noChangeArrowheads="1"/>
            </p:cNvPicPr>
            <p:nvPr/>
          </p:nvPicPr>
          <p:blipFill>
            <a:blip r:embed="rId4" cstate="print"/>
            <a:srcRect/>
            <a:stretch>
              <a:fillRect/>
            </a:stretch>
          </p:blipFill>
          <p:spPr bwMode="auto">
            <a:xfrm>
              <a:off x="3711084" y="2279872"/>
              <a:ext cx="5249797" cy="1359697"/>
            </a:xfrm>
            <a:prstGeom prst="rect">
              <a:avLst/>
            </a:prstGeom>
            <a:noFill/>
          </p:spPr>
        </p:pic>
        <p:pic>
          <p:nvPicPr>
            <p:cNvPr id="5" name="Image 4"/>
            <p:cNvPicPr>
              <a:picLocks noChangeAspect="1"/>
            </p:cNvPicPr>
            <p:nvPr/>
          </p:nvPicPr>
          <p:blipFill>
            <a:blip r:embed="rId5" cstate="print"/>
            <a:stretch>
              <a:fillRect/>
            </a:stretch>
          </p:blipFill>
          <p:spPr>
            <a:xfrm>
              <a:off x="9345196" y="2185320"/>
              <a:ext cx="2733988" cy="1454249"/>
            </a:xfrm>
            <a:prstGeom prst="rect">
              <a:avLst/>
            </a:prstGeom>
          </p:spPr>
        </p:pic>
        <p:pic>
          <p:nvPicPr>
            <p:cNvPr id="6" name="Image 5"/>
            <p:cNvPicPr>
              <a:picLocks noChangeAspect="1"/>
            </p:cNvPicPr>
            <p:nvPr/>
          </p:nvPicPr>
          <p:blipFill>
            <a:blip r:embed="rId6" cstate="print">
              <a:clrChange>
                <a:clrFrom>
                  <a:srgbClr val="FFFFFF"/>
                </a:clrFrom>
                <a:clrTo>
                  <a:srgbClr val="FFFFFF">
                    <a:alpha val="0"/>
                  </a:srgbClr>
                </a:clrTo>
              </a:clrChange>
            </a:blip>
            <a:stretch>
              <a:fillRect/>
            </a:stretch>
          </p:blipFill>
          <p:spPr>
            <a:xfrm>
              <a:off x="14136154" y="2277377"/>
              <a:ext cx="4743516" cy="1602219"/>
            </a:xfrm>
            <a:prstGeom prst="rect">
              <a:avLst/>
            </a:prstGeom>
          </p:spPr>
        </p:pic>
      </p:grpSp>
    </p:spTree>
    <p:extLst>
      <p:ext uri="{BB962C8B-B14F-4D97-AF65-F5344CB8AC3E}">
        <p14:creationId xmlns:p14="http://schemas.microsoft.com/office/powerpoint/2010/main" val="129389096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grpSp>
        <p:nvGrpSpPr>
          <p:cNvPr id="27" name="Grouper 26"/>
          <p:cNvGrpSpPr/>
          <p:nvPr/>
        </p:nvGrpSpPr>
        <p:grpSpPr>
          <a:xfrm>
            <a:off x="3712621" y="3584746"/>
            <a:ext cx="5942224" cy="8317441"/>
            <a:chOff x="14766103" y="3411707"/>
            <a:chExt cx="5942224" cy="8317441"/>
          </a:xfrm>
        </p:grpSpPr>
        <p:pic>
          <p:nvPicPr>
            <p:cNvPr id="4" name="Picture 2" descr="Afficher l'image d'origine"/>
            <p:cNvPicPr>
              <a:picLocks noChangeAspect="1" noChangeArrowheads="1"/>
            </p:cNvPicPr>
            <p:nvPr/>
          </p:nvPicPr>
          <p:blipFill>
            <a:blip r:embed="rId4" cstate="print">
              <a:clrChange>
                <a:clrFrom>
                  <a:srgbClr val="FFFFFF"/>
                </a:clrFrom>
                <a:clrTo>
                  <a:srgbClr val="FFFFFF">
                    <a:alpha val="0"/>
                  </a:srgbClr>
                </a:clrTo>
              </a:clrChange>
            </a:blip>
            <a:srcRect t="15781" b="18053"/>
            <a:stretch>
              <a:fillRect/>
            </a:stretch>
          </p:blipFill>
          <p:spPr bwMode="auto">
            <a:xfrm>
              <a:off x="16061948" y="3411710"/>
              <a:ext cx="3047298" cy="1106434"/>
            </a:xfrm>
            <a:prstGeom prst="rect">
              <a:avLst/>
            </a:prstGeom>
            <a:noFill/>
          </p:spPr>
        </p:pic>
        <p:pic>
          <p:nvPicPr>
            <p:cNvPr id="5" name="Image 4"/>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5630001" y="6327840"/>
              <a:ext cx="3981000" cy="1218918"/>
            </a:xfrm>
            <a:prstGeom prst="rect">
              <a:avLst/>
            </a:prstGeom>
          </p:spPr>
        </p:pic>
        <p:grpSp>
          <p:nvGrpSpPr>
            <p:cNvPr id="2" name="Group 5"/>
            <p:cNvGrpSpPr/>
            <p:nvPr/>
          </p:nvGrpSpPr>
          <p:grpSpPr>
            <a:xfrm>
              <a:off x="14766103" y="7767666"/>
              <a:ext cx="5942224" cy="3961482"/>
              <a:chOff x="4343400" y="4876801"/>
              <a:chExt cx="2971800" cy="1981200"/>
            </a:xfrm>
          </p:grpSpPr>
          <p:sp>
            <p:nvSpPr>
              <p:cNvPr id="7" name="Oval 6"/>
              <p:cNvSpPr/>
              <p:nvPr/>
            </p:nvSpPr>
            <p:spPr>
              <a:xfrm>
                <a:off x="4343400" y="4876801"/>
                <a:ext cx="2971800" cy="1981200"/>
              </a:xfrm>
              <a:prstGeom prst="ellipse">
                <a:avLst/>
              </a:prstGeom>
              <a:solidFill>
                <a:schemeClr val="tx1"/>
              </a:solidFill>
              <a:ln w="57150">
                <a:solidFill>
                  <a:srgbClr val="0B5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2554756"/>
                <a:endParaRPr lang="en-US" sz="2400" dirty="0">
                  <a:solidFill>
                    <a:srgbClr val="FFFFFF"/>
                  </a:solidFill>
                  <a:latin typeface="Arial"/>
                </a:endParaRPr>
              </a:p>
            </p:txBody>
          </p:sp>
          <p:grpSp>
            <p:nvGrpSpPr>
              <p:cNvPr id="6" name="Group 31"/>
              <p:cNvGrpSpPr/>
              <p:nvPr/>
            </p:nvGrpSpPr>
            <p:grpSpPr>
              <a:xfrm>
                <a:off x="4511205" y="5105405"/>
                <a:ext cx="2641498" cy="1614203"/>
                <a:chOff x="6220386" y="5105405"/>
                <a:chExt cx="2641498" cy="1614203"/>
              </a:xfrm>
            </p:grpSpPr>
            <p:grpSp>
              <p:nvGrpSpPr>
                <p:cNvPr id="8" name="Group 37"/>
                <p:cNvGrpSpPr/>
                <p:nvPr/>
              </p:nvGrpSpPr>
              <p:grpSpPr>
                <a:xfrm>
                  <a:off x="6934200" y="5105405"/>
                  <a:ext cx="1549672" cy="315780"/>
                  <a:chOff x="5809065" y="5334583"/>
                  <a:chExt cx="2987603" cy="608790"/>
                </a:xfrm>
              </p:grpSpPr>
              <p:pic>
                <p:nvPicPr>
                  <p:cNvPr id="17" name="Imag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12360" y="5353609"/>
                    <a:ext cx="984308" cy="499445"/>
                  </a:xfrm>
                  <a:prstGeom prst="rect">
                    <a:avLst/>
                  </a:prstGeom>
                </p:spPr>
              </p:pic>
              <p:pic>
                <p:nvPicPr>
                  <p:cNvPr id="18" name="Imag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73444" y="5334583"/>
                    <a:ext cx="608790" cy="608790"/>
                  </a:xfrm>
                  <a:prstGeom prst="rect">
                    <a:avLst/>
                  </a:prstGeom>
                </p:spPr>
              </p:pic>
              <p:pic>
                <p:nvPicPr>
                  <p:cNvPr id="19" name="Imag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09065" y="5421768"/>
                    <a:ext cx="1067191" cy="494552"/>
                  </a:xfrm>
                  <a:prstGeom prst="rect">
                    <a:avLst/>
                  </a:prstGeom>
                </p:spPr>
              </p:pic>
            </p:grpSp>
            <p:pic>
              <p:nvPicPr>
                <p:cNvPr id="10" name="Picture 2" descr="Afficher l'image d'origine"/>
                <p:cNvPicPr>
                  <a:picLocks noChangeAspect="1" noChangeArrowheads="1"/>
                </p:cNvPicPr>
                <p:nvPr/>
              </p:nvPicPr>
              <p:blipFill>
                <a:blip r:embed="rId9" cstate="print"/>
                <a:srcRect/>
                <a:stretch>
                  <a:fillRect/>
                </a:stretch>
              </p:blipFill>
              <p:spPr bwMode="auto">
                <a:xfrm>
                  <a:off x="6220386" y="5854621"/>
                  <a:ext cx="893862" cy="228220"/>
                </a:xfrm>
                <a:prstGeom prst="rect">
                  <a:avLst/>
                </a:prstGeom>
                <a:noFill/>
              </p:spPr>
            </p:pic>
            <p:pic>
              <p:nvPicPr>
                <p:cNvPr id="11" name="Picture 4" descr="Afficher l'image d'origine"/>
                <p:cNvPicPr>
                  <a:picLocks noChangeAspect="1" noChangeArrowheads="1"/>
                </p:cNvPicPr>
                <p:nvPr/>
              </p:nvPicPr>
              <p:blipFill>
                <a:blip r:embed="rId10" cstate="print"/>
                <a:srcRect/>
                <a:stretch>
                  <a:fillRect/>
                </a:stretch>
              </p:blipFill>
              <p:spPr bwMode="auto">
                <a:xfrm>
                  <a:off x="8260953" y="5779179"/>
                  <a:ext cx="600931" cy="303662"/>
                </a:xfrm>
                <a:prstGeom prst="rect">
                  <a:avLst/>
                </a:prstGeom>
                <a:noFill/>
              </p:spPr>
            </p:pic>
            <p:pic>
              <p:nvPicPr>
                <p:cNvPr id="12" name="Picture 4" descr="Afficher l'image d'origine"/>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87753" y="6217306"/>
                  <a:ext cx="790659" cy="502302"/>
                </a:xfrm>
                <a:prstGeom prst="rect">
                  <a:avLst/>
                </a:prstGeom>
                <a:noFill/>
              </p:spPr>
            </p:pic>
            <p:pic>
              <p:nvPicPr>
                <p:cNvPr id="13" name="Picture 6" descr="Afficher l'image d'origin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280745" y="5407150"/>
                  <a:ext cx="980208" cy="462536"/>
                </a:xfrm>
                <a:prstGeom prst="rect">
                  <a:avLst/>
                </a:prstGeom>
                <a:noFill/>
              </p:spPr>
            </p:pic>
            <p:pic>
              <p:nvPicPr>
                <p:cNvPr id="14" name="Picture 8" descr="Afficher l'image d'origine"/>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6594299" y="6160397"/>
                  <a:ext cx="743410" cy="380998"/>
                </a:xfrm>
                <a:prstGeom prst="rect">
                  <a:avLst/>
                </a:prstGeom>
                <a:noFill/>
              </p:spPr>
            </p:pic>
            <p:pic>
              <p:nvPicPr>
                <p:cNvPr id="15" name="Picture 10" descr="Afficher l'image d'origine"/>
                <p:cNvPicPr>
                  <a:picLocks noChangeAspect="1" noChangeArrowheads="1"/>
                </p:cNvPicPr>
                <p:nvPr/>
              </p:nvPicPr>
              <p:blipFill>
                <a:blip r:embed="rId14" cstate="print"/>
                <a:srcRect/>
                <a:stretch>
                  <a:fillRect/>
                </a:stretch>
              </p:blipFill>
              <p:spPr bwMode="auto">
                <a:xfrm>
                  <a:off x="6276048" y="5462703"/>
                  <a:ext cx="838200" cy="225849"/>
                </a:xfrm>
                <a:prstGeom prst="rect">
                  <a:avLst/>
                </a:prstGeom>
                <a:noFill/>
              </p:spPr>
            </p:pic>
            <p:pic>
              <p:nvPicPr>
                <p:cNvPr id="16" name="Picture 12" descr="Afficher l'image d'origine"/>
                <p:cNvPicPr>
                  <a:picLocks noChangeAspect="1" noChangeArrowheads="1"/>
                </p:cNvPicPr>
                <p:nvPr/>
              </p:nvPicPr>
              <p:blipFill>
                <a:blip r:embed="rId15" cstate="print"/>
                <a:srcRect/>
                <a:stretch>
                  <a:fillRect/>
                </a:stretch>
              </p:blipFill>
              <p:spPr bwMode="auto">
                <a:xfrm>
                  <a:off x="7487753" y="5924546"/>
                  <a:ext cx="678504" cy="247654"/>
                </a:xfrm>
                <a:prstGeom prst="rect">
                  <a:avLst/>
                </a:prstGeom>
                <a:noFill/>
              </p:spPr>
            </p:pic>
          </p:grpSp>
        </p:grpSp>
        <p:cxnSp>
          <p:nvCxnSpPr>
            <p:cNvPr id="20" name="Straight Arrow Connector 19"/>
            <p:cNvCxnSpPr/>
            <p:nvPr/>
          </p:nvCxnSpPr>
          <p:spPr>
            <a:xfrm>
              <a:off x="17645753" y="4518212"/>
              <a:ext cx="0" cy="1521660"/>
            </a:xfrm>
            <a:prstGeom prst="straightConnector1">
              <a:avLst/>
            </a:prstGeom>
            <a:ln w="57150">
              <a:solidFill>
                <a:srgbClr val="0B53B2"/>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9" name="Groupe 180"/>
            <p:cNvGrpSpPr/>
            <p:nvPr/>
          </p:nvGrpSpPr>
          <p:grpSpPr>
            <a:xfrm>
              <a:off x="19373547" y="3411707"/>
              <a:ext cx="863896" cy="863896"/>
              <a:chOff x="-878375" y="4699957"/>
              <a:chExt cx="1611195" cy="1547247"/>
            </a:xfrm>
            <a:solidFill>
              <a:srgbClr val="FFC000"/>
            </a:solidFill>
          </p:grpSpPr>
          <p:sp>
            <p:nvSpPr>
              <p:cNvPr id="23" name="Forme libre 171"/>
              <p:cNvSpPr/>
              <p:nvPr/>
            </p:nvSpPr>
            <p:spPr bwMode="auto">
              <a:xfrm rot="10800000">
                <a:off x="-491947" y="5084073"/>
                <a:ext cx="827999" cy="1163131"/>
              </a:xfrm>
              <a:custGeom>
                <a:avLst/>
                <a:gdLst>
                  <a:gd name="connsiteX0" fmla="*/ 536034 w 827999"/>
                  <a:gd name="connsiteY0" fmla="*/ 65245 h 1163131"/>
                  <a:gd name="connsiteX1" fmla="*/ 291966 w 827999"/>
                  <a:gd name="connsiteY1" fmla="*/ 65245 h 1163131"/>
                  <a:gd name="connsiteX2" fmla="*/ 308277 w 827999"/>
                  <a:gd name="connsiteY2" fmla="*/ 0 h 1163131"/>
                  <a:gd name="connsiteX3" fmla="*/ 519723 w 827999"/>
                  <a:gd name="connsiteY3" fmla="*/ 0 h 1163131"/>
                  <a:gd name="connsiteX4" fmla="*/ 414000 w 827999"/>
                  <a:gd name="connsiteY4" fmla="*/ 198847 h 1163131"/>
                  <a:gd name="connsiteX5" fmla="*/ 232843 w 827999"/>
                  <a:gd name="connsiteY5" fmla="*/ 183091 h 1163131"/>
                  <a:gd name="connsiteX6" fmla="*/ 232843 w 827999"/>
                  <a:gd name="connsiteY6" fmla="*/ 120086 h 1163131"/>
                  <a:gd name="connsiteX7" fmla="*/ 414000 w 827999"/>
                  <a:gd name="connsiteY7" fmla="*/ 104330 h 1163131"/>
                  <a:gd name="connsiteX8" fmla="*/ 595157 w 827999"/>
                  <a:gd name="connsiteY8" fmla="*/ 120086 h 1163131"/>
                  <a:gd name="connsiteX9" fmla="*/ 595157 w 827999"/>
                  <a:gd name="connsiteY9" fmla="*/ 183091 h 1163131"/>
                  <a:gd name="connsiteX10" fmla="*/ 414000 w 827999"/>
                  <a:gd name="connsiteY10" fmla="*/ 198847 h 1163131"/>
                  <a:gd name="connsiteX11" fmla="*/ 414803 w 827999"/>
                  <a:gd name="connsiteY11" fmla="*/ 1163131 h 1163131"/>
                  <a:gd name="connsiteX12" fmla="*/ 121826 w 827999"/>
                  <a:gd name="connsiteY12" fmla="*/ 1042442 h 1163131"/>
                  <a:gd name="connsiteX13" fmla="*/ 120690 w 827999"/>
                  <a:gd name="connsiteY13" fmla="*/ 456959 h 1163131"/>
                  <a:gd name="connsiteX14" fmla="*/ 189150 w 827999"/>
                  <a:gd name="connsiteY14" fmla="*/ 379066 h 1163131"/>
                  <a:gd name="connsiteX15" fmla="*/ 232678 w 827999"/>
                  <a:gd name="connsiteY15" fmla="*/ 315184 h 1163131"/>
                  <a:gd name="connsiteX16" fmla="*/ 232678 w 827999"/>
                  <a:gd name="connsiteY16" fmla="*/ 253688 h 1163131"/>
                  <a:gd name="connsiteX17" fmla="*/ 413835 w 827999"/>
                  <a:gd name="connsiteY17" fmla="*/ 237932 h 1163131"/>
                  <a:gd name="connsiteX18" fmla="*/ 594992 w 827999"/>
                  <a:gd name="connsiteY18" fmla="*/ 253688 h 1163131"/>
                  <a:gd name="connsiteX19" fmla="*/ 594992 w 827999"/>
                  <a:gd name="connsiteY19" fmla="*/ 316456 h 1163131"/>
                  <a:gd name="connsiteX20" fmla="*/ 637411 w 827999"/>
                  <a:gd name="connsiteY20" fmla="*/ 378196 h 1163131"/>
                  <a:gd name="connsiteX21" fmla="*/ 706173 w 827999"/>
                  <a:gd name="connsiteY21" fmla="*/ 455823 h 1163131"/>
                  <a:gd name="connsiteX22" fmla="*/ 707309 w 827999"/>
                  <a:gd name="connsiteY22" fmla="*/ 1041306 h 1163131"/>
                  <a:gd name="connsiteX23" fmla="*/ 414803 w 827999"/>
                  <a:gd name="connsiteY23" fmla="*/ 1163131 h 116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27999" h="1163131">
                    <a:moveTo>
                      <a:pt x="536034" y="65245"/>
                    </a:moveTo>
                    <a:lnTo>
                      <a:pt x="291966" y="65245"/>
                    </a:lnTo>
                    <a:lnTo>
                      <a:pt x="308277" y="0"/>
                    </a:lnTo>
                    <a:lnTo>
                      <a:pt x="519723" y="0"/>
                    </a:lnTo>
                    <a:close/>
                    <a:moveTo>
                      <a:pt x="414000" y="198847"/>
                    </a:moveTo>
                    <a:cubicBezTo>
                      <a:pt x="313965" y="198847"/>
                      <a:pt x="232843" y="191796"/>
                      <a:pt x="232843" y="183091"/>
                    </a:cubicBezTo>
                    <a:lnTo>
                      <a:pt x="232843" y="120086"/>
                    </a:lnTo>
                    <a:cubicBezTo>
                      <a:pt x="232843" y="111381"/>
                      <a:pt x="313965" y="104330"/>
                      <a:pt x="414000" y="104330"/>
                    </a:cubicBezTo>
                    <a:cubicBezTo>
                      <a:pt x="514035" y="104330"/>
                      <a:pt x="595157" y="111381"/>
                      <a:pt x="595157" y="120086"/>
                    </a:cubicBezTo>
                    <a:lnTo>
                      <a:pt x="595157" y="183091"/>
                    </a:lnTo>
                    <a:cubicBezTo>
                      <a:pt x="595157" y="191796"/>
                      <a:pt x="514035" y="198847"/>
                      <a:pt x="414000" y="198847"/>
                    </a:cubicBezTo>
                    <a:close/>
                    <a:moveTo>
                      <a:pt x="414803" y="1163131"/>
                    </a:moveTo>
                    <a:cubicBezTo>
                      <a:pt x="308851" y="1163338"/>
                      <a:pt x="202821" y="1123124"/>
                      <a:pt x="121826" y="1042442"/>
                    </a:cubicBezTo>
                    <a:cubicBezTo>
                      <a:pt x="-40165" y="881079"/>
                      <a:pt x="-40673" y="618949"/>
                      <a:pt x="120690" y="456959"/>
                    </a:cubicBezTo>
                    <a:cubicBezTo>
                      <a:pt x="145038" y="432516"/>
                      <a:pt x="167858" y="406552"/>
                      <a:pt x="189150" y="379066"/>
                    </a:cubicBezTo>
                    <a:lnTo>
                      <a:pt x="232678" y="315184"/>
                    </a:lnTo>
                    <a:lnTo>
                      <a:pt x="232678" y="253688"/>
                    </a:lnTo>
                    <a:cubicBezTo>
                      <a:pt x="232678" y="244983"/>
                      <a:pt x="313800" y="237932"/>
                      <a:pt x="413835" y="237932"/>
                    </a:cubicBezTo>
                    <a:cubicBezTo>
                      <a:pt x="513870" y="237932"/>
                      <a:pt x="594992" y="244983"/>
                      <a:pt x="594992" y="253688"/>
                    </a:cubicBezTo>
                    <a:lnTo>
                      <a:pt x="594992" y="316456"/>
                    </a:lnTo>
                    <a:lnTo>
                      <a:pt x="637411" y="378196"/>
                    </a:lnTo>
                    <a:cubicBezTo>
                      <a:pt x="658810" y="405600"/>
                      <a:pt x="681731" y="431475"/>
                      <a:pt x="706173" y="455823"/>
                    </a:cubicBezTo>
                    <a:cubicBezTo>
                      <a:pt x="868164" y="617186"/>
                      <a:pt x="868672" y="879315"/>
                      <a:pt x="707309" y="1041306"/>
                    </a:cubicBezTo>
                    <a:cubicBezTo>
                      <a:pt x="626628" y="1122301"/>
                      <a:pt x="520754" y="1162926"/>
                      <a:pt x="414803" y="1163131"/>
                    </a:cubicBezTo>
                    <a:close/>
                  </a:path>
                </a:pathLst>
              </a:custGeom>
              <a:grpFill/>
              <a:ln w="6350" cap="flat" cmpd="sng" algn="ctr">
                <a:noFill/>
                <a:prstDash val="solid"/>
                <a:miter lim="800000"/>
              </a:ln>
              <a:effectLst/>
            </p:spPr>
            <p:txBody>
              <a:bodyPr wrap="square" anchor="ctr">
                <a:noAutofit/>
              </a:bodyPr>
              <a:lstStyle/>
              <a:p>
                <a:pPr defTabSz="1828316">
                  <a:defRPr/>
                </a:pPr>
                <a:endParaRPr lang="en-US" kern="0" dirty="0">
                  <a:solidFill>
                    <a:sysClr val="window" lastClr="FFFFFF"/>
                  </a:solidFill>
                  <a:latin typeface="Calibri"/>
                </a:endParaRPr>
              </a:p>
            </p:txBody>
          </p:sp>
          <p:sp>
            <p:nvSpPr>
              <p:cNvPr id="24" name="Forme libre 179"/>
              <p:cNvSpPr/>
              <p:nvPr/>
            </p:nvSpPr>
            <p:spPr>
              <a:xfrm rot="18224719" flipH="1" flipV="1">
                <a:off x="-821723" y="4643305"/>
                <a:ext cx="1497891" cy="1611195"/>
              </a:xfrm>
              <a:custGeom>
                <a:avLst/>
                <a:gdLst>
                  <a:gd name="connsiteX0" fmla="*/ 644761 w 1497891"/>
                  <a:gd name="connsiteY0" fmla="*/ 260984 h 1611195"/>
                  <a:gd name="connsiteX1" fmla="*/ 644761 w 1497891"/>
                  <a:gd name="connsiteY1" fmla="*/ 0 h 1611195"/>
                  <a:gd name="connsiteX2" fmla="*/ 741422 w 1497891"/>
                  <a:gd name="connsiteY2" fmla="*/ 0 h 1611195"/>
                  <a:gd name="connsiteX3" fmla="*/ 741422 w 1497891"/>
                  <a:gd name="connsiteY3" fmla="*/ 260984 h 1611195"/>
                  <a:gd name="connsiteX4" fmla="*/ 1219785 w 1497891"/>
                  <a:gd name="connsiteY4" fmla="*/ 1121720 h 1611195"/>
                  <a:gd name="connsiteX5" fmla="*/ 1256790 w 1497891"/>
                  <a:gd name="connsiteY5" fmla="*/ 1032423 h 1611195"/>
                  <a:gd name="connsiteX6" fmla="*/ 1497891 w 1497891"/>
                  <a:gd name="connsiteY6" fmla="*/ 1132337 h 1611195"/>
                  <a:gd name="connsiteX7" fmla="*/ 1460886 w 1497891"/>
                  <a:gd name="connsiteY7" fmla="*/ 1221634 h 1611195"/>
                  <a:gd name="connsiteX8" fmla="*/ 24636 w 1497891"/>
                  <a:gd name="connsiteY8" fmla="*/ 478858 h 1611195"/>
                  <a:gd name="connsiteX9" fmla="*/ 61641 w 1497891"/>
                  <a:gd name="connsiteY9" fmla="*/ 389561 h 1611195"/>
                  <a:gd name="connsiteX10" fmla="*/ 302742 w 1497891"/>
                  <a:gd name="connsiteY10" fmla="*/ 489475 h 1611195"/>
                  <a:gd name="connsiteX11" fmla="*/ 265737 w 1497891"/>
                  <a:gd name="connsiteY11" fmla="*/ 578772 h 1611195"/>
                  <a:gd name="connsiteX12" fmla="*/ 781105 w 1497891"/>
                  <a:gd name="connsiteY12" fmla="*/ 1611195 h 1611195"/>
                  <a:gd name="connsiteX13" fmla="*/ 781105 w 1497891"/>
                  <a:gd name="connsiteY13" fmla="*/ 1350211 h 1611195"/>
                  <a:gd name="connsiteX14" fmla="*/ 877766 w 1497891"/>
                  <a:gd name="connsiteY14" fmla="*/ 1350211 h 1611195"/>
                  <a:gd name="connsiteX15" fmla="*/ 877766 w 1497891"/>
                  <a:gd name="connsiteY15" fmla="*/ 1611195 h 1611195"/>
                  <a:gd name="connsiteX16" fmla="*/ 53695 w 1497891"/>
                  <a:gd name="connsiteY16" fmla="*/ 1336418 h 1611195"/>
                  <a:gd name="connsiteX17" fmla="*/ 0 w 1497891"/>
                  <a:gd name="connsiteY17" fmla="*/ 1256043 h 1611195"/>
                  <a:gd name="connsiteX18" fmla="*/ 217012 w 1497891"/>
                  <a:gd name="connsiteY18" fmla="*/ 1111066 h 1611195"/>
                  <a:gd name="connsiteX19" fmla="*/ 270707 w 1497891"/>
                  <a:gd name="connsiteY19" fmla="*/ 1191441 h 161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7891" h="1611195">
                    <a:moveTo>
                      <a:pt x="644761" y="260984"/>
                    </a:moveTo>
                    <a:lnTo>
                      <a:pt x="644761" y="0"/>
                    </a:lnTo>
                    <a:lnTo>
                      <a:pt x="741422" y="0"/>
                    </a:lnTo>
                    <a:lnTo>
                      <a:pt x="741422" y="260984"/>
                    </a:lnTo>
                    <a:close/>
                    <a:moveTo>
                      <a:pt x="1219785" y="1121720"/>
                    </a:moveTo>
                    <a:lnTo>
                      <a:pt x="1256790" y="1032423"/>
                    </a:lnTo>
                    <a:lnTo>
                      <a:pt x="1497891" y="1132337"/>
                    </a:lnTo>
                    <a:lnTo>
                      <a:pt x="1460886" y="1221634"/>
                    </a:lnTo>
                    <a:close/>
                    <a:moveTo>
                      <a:pt x="24636" y="478858"/>
                    </a:moveTo>
                    <a:lnTo>
                      <a:pt x="61641" y="389561"/>
                    </a:lnTo>
                    <a:lnTo>
                      <a:pt x="302742" y="489475"/>
                    </a:lnTo>
                    <a:lnTo>
                      <a:pt x="265737" y="578772"/>
                    </a:lnTo>
                    <a:close/>
                    <a:moveTo>
                      <a:pt x="781105" y="1611195"/>
                    </a:moveTo>
                    <a:lnTo>
                      <a:pt x="781105" y="1350211"/>
                    </a:lnTo>
                    <a:lnTo>
                      <a:pt x="877766" y="1350211"/>
                    </a:lnTo>
                    <a:lnTo>
                      <a:pt x="877766" y="1611195"/>
                    </a:lnTo>
                    <a:close/>
                    <a:moveTo>
                      <a:pt x="53695" y="1336418"/>
                    </a:moveTo>
                    <a:lnTo>
                      <a:pt x="0" y="1256043"/>
                    </a:lnTo>
                    <a:lnTo>
                      <a:pt x="217012" y="1111066"/>
                    </a:lnTo>
                    <a:lnTo>
                      <a:pt x="270707" y="1191441"/>
                    </a:lnTo>
                    <a:close/>
                  </a:path>
                </a:pathLst>
              </a:custGeom>
              <a:grpFill/>
              <a:ln w="12700" cap="flat" cmpd="sng" algn="ctr">
                <a:noFill/>
                <a:prstDash val="solid"/>
                <a:miter lim="800000"/>
              </a:ln>
              <a:effectLst/>
            </p:spPr>
            <p:txBody>
              <a:bodyPr rtlCol="0" anchor="ctr"/>
              <a:lstStyle/>
              <a:p>
                <a:pPr defTabSz="1828316">
                  <a:defRPr/>
                </a:pPr>
                <a:endParaRPr lang="fr-FR" kern="0" dirty="0">
                  <a:solidFill>
                    <a:sysClr val="window" lastClr="FFFFFF"/>
                  </a:solidFill>
                  <a:latin typeface="Calibri"/>
                </a:endParaRPr>
              </a:p>
            </p:txBody>
          </p:sp>
        </p:grpSp>
      </p:grpSp>
      <p:sp>
        <p:nvSpPr>
          <p:cNvPr id="77" name="Title 1"/>
          <p:cNvSpPr>
            <a:spLocks noGrp="1"/>
          </p:cNvSpPr>
          <p:nvPr>
            <p:ph type="title"/>
          </p:nvPr>
        </p:nvSpPr>
        <p:spPr/>
        <p:txBody>
          <a:bodyPr>
            <a:normAutofit/>
          </a:bodyPr>
          <a:lstStyle/>
          <a:p>
            <a:r>
              <a:rPr lang="en-US" dirty="0" smtClean="0"/>
              <a:t>Hadoop : </a:t>
            </a:r>
            <a:r>
              <a:rPr lang="en-US" dirty="0" err="1" smtClean="0"/>
              <a:t>à</a:t>
            </a:r>
            <a:r>
              <a:rPr lang="en-US" dirty="0" smtClean="0"/>
              <a:t> </a:t>
            </a:r>
            <a:r>
              <a:rPr lang="en-US" dirty="0" err="1" smtClean="0"/>
              <a:t>tes</a:t>
            </a:r>
            <a:r>
              <a:rPr lang="en-US" dirty="0" smtClean="0"/>
              <a:t> </a:t>
            </a:r>
            <a:r>
              <a:rPr lang="en-US" dirty="0" err="1" smtClean="0"/>
              <a:t>souhaits</a:t>
            </a:r>
            <a:endParaRPr lang="en-US" dirty="0"/>
          </a:p>
        </p:txBody>
      </p:sp>
      <p:pic>
        <p:nvPicPr>
          <p:cNvPr id="3" name="Image 2"/>
          <p:cNvPicPr>
            <a:picLocks noChangeAspect="1"/>
          </p:cNvPicPr>
          <p:nvPr/>
        </p:nvPicPr>
        <p:blipFill rotWithShape="1">
          <a:blip r:embed="rId16" cstate="print">
            <a:clrChange>
              <a:clrFrom>
                <a:srgbClr val="FFFFFF"/>
              </a:clrFrom>
              <a:clrTo>
                <a:srgbClr val="FFFFFF">
                  <a:alpha val="0"/>
                </a:srgbClr>
              </a:clrTo>
            </a:clrChange>
          </a:blip>
          <a:srcRect l="17836" t="19412" r="24342" b="33529"/>
          <a:stretch/>
        </p:blipFill>
        <p:spPr>
          <a:xfrm>
            <a:off x="14367173" y="9016426"/>
            <a:ext cx="4222377" cy="1613648"/>
          </a:xfrm>
          <a:prstGeom prst="rect">
            <a:avLst/>
          </a:prstGeom>
        </p:spPr>
      </p:pic>
      <p:pic>
        <p:nvPicPr>
          <p:cNvPr id="21" name="Image 20"/>
          <p:cNvPicPr>
            <a:picLocks noChangeAspect="1"/>
          </p:cNvPicPr>
          <p:nvPr/>
        </p:nvPicPr>
        <p:blipFill rotWithShape="1">
          <a:blip r:embed="rId17" cstate="print">
            <a:clrChange>
              <a:clrFrom>
                <a:srgbClr val="FFFFFF"/>
              </a:clrFrom>
              <a:clrTo>
                <a:srgbClr val="FFFFFF">
                  <a:alpha val="0"/>
                </a:srgbClr>
              </a:clrTo>
            </a:clrChange>
          </a:blip>
          <a:srcRect t="20588" b="21568"/>
          <a:stretch/>
        </p:blipFill>
        <p:spPr>
          <a:xfrm>
            <a:off x="14367173" y="7157944"/>
            <a:ext cx="4318000" cy="1586753"/>
          </a:xfrm>
          <a:prstGeom prst="rect">
            <a:avLst/>
          </a:prstGeom>
        </p:spPr>
      </p:pic>
      <p:grpSp>
        <p:nvGrpSpPr>
          <p:cNvPr id="29" name="Grouper 61"/>
          <p:cNvGrpSpPr/>
          <p:nvPr/>
        </p:nvGrpSpPr>
        <p:grpSpPr>
          <a:xfrm>
            <a:off x="11584662" y="6626186"/>
            <a:ext cx="2593163" cy="4622997"/>
            <a:chOff x="631064" y="1335220"/>
            <a:chExt cx="1700011" cy="3030718"/>
          </a:xfrm>
        </p:grpSpPr>
        <p:sp>
          <p:nvSpPr>
            <p:cNvPr id="31" name="Rectangle à coins arrondis 30"/>
            <p:cNvSpPr/>
            <p:nvPr/>
          </p:nvSpPr>
          <p:spPr>
            <a:xfrm>
              <a:off x="631064" y="1335220"/>
              <a:ext cx="1700011" cy="3030718"/>
            </a:xfrm>
            <a:prstGeom prst="roundRect">
              <a:avLst>
                <a:gd name="adj" fmla="val 6507"/>
              </a:avLst>
            </a:prstGeom>
            <a:noFill/>
            <a:ln w="57150">
              <a:solidFill>
                <a:srgbClr val="0B53B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er 63"/>
            <p:cNvGrpSpPr/>
            <p:nvPr/>
          </p:nvGrpSpPr>
          <p:grpSpPr>
            <a:xfrm>
              <a:off x="762970" y="1423013"/>
              <a:ext cx="1401306" cy="2826744"/>
              <a:chOff x="762970" y="1423013"/>
              <a:chExt cx="1401306" cy="2826744"/>
            </a:xfrm>
          </p:grpSpPr>
          <p:pic>
            <p:nvPicPr>
              <p:cNvPr id="33" name="Image 32"/>
              <p:cNvPicPr>
                <a:picLocks noChangeAspect="1"/>
              </p:cNvPicPr>
              <p:nvPr/>
            </p:nvPicPr>
            <p:blipFill>
              <a:blip r:embed="rId18"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3351475"/>
                <a:ext cx="1343790" cy="898282"/>
              </a:xfrm>
              <a:prstGeom prst="rect">
                <a:avLst/>
              </a:prstGeom>
            </p:spPr>
          </p:pic>
          <p:pic>
            <p:nvPicPr>
              <p:cNvPr id="34" name="Image 33"/>
              <p:cNvPicPr>
                <a:picLocks noChangeAspect="1"/>
              </p:cNvPicPr>
              <p:nvPr/>
            </p:nvPicPr>
            <p:blipFill>
              <a:blip r:embed="rId18" cstate="print">
                <a:clrChange>
                  <a:clrFrom>
                    <a:srgbClr val="F2F6F7"/>
                  </a:clrFrom>
                  <a:clrTo>
                    <a:srgbClr val="F2F6F7">
                      <a:alpha val="0"/>
                    </a:srgbClr>
                  </a:clrTo>
                </a:clrChange>
                <a:extLst>
                  <a:ext uri="{28A0092B-C50C-407E-A947-70E740481C1C}">
                    <a14:useLocalDpi xmlns:a14="http://schemas.microsoft.com/office/drawing/2010/main"/>
                  </a:ext>
                </a:extLst>
              </a:blip>
              <a:stretch>
                <a:fillRect/>
              </a:stretch>
            </p:blipFill>
            <p:spPr>
              <a:xfrm>
                <a:off x="820486" y="2775436"/>
                <a:ext cx="1343790" cy="898282"/>
              </a:xfrm>
              <a:prstGeom prst="rect">
                <a:avLst/>
              </a:prstGeom>
            </p:spPr>
          </p:pic>
          <p:pic>
            <p:nvPicPr>
              <p:cNvPr id="35" name="Image 3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37360" y="1423013"/>
                <a:ext cx="612213" cy="597248"/>
              </a:xfrm>
              <a:prstGeom prst="rect">
                <a:avLst/>
              </a:prstGeom>
            </p:spPr>
          </p:pic>
          <p:pic>
            <p:nvPicPr>
              <p:cNvPr id="36" name="Image 35"/>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70" y="2021687"/>
                <a:ext cx="1339688" cy="833956"/>
              </a:xfrm>
              <a:prstGeom prst="rect">
                <a:avLst/>
              </a:prstGeom>
            </p:spPr>
          </p:pic>
        </p:grpSp>
      </p:grpSp>
      <p:pic>
        <p:nvPicPr>
          <p:cNvPr id="37" name="Image 36"/>
          <p:cNvPicPr>
            <a:picLocks noChangeAspect="1"/>
          </p:cNvPicPr>
          <p:nvPr/>
        </p:nvPicPr>
        <p:blipFill>
          <a:blip r:embed="rId21" cstate="print"/>
          <a:stretch>
            <a:fillRect/>
          </a:stretch>
        </p:blipFill>
        <p:spPr>
          <a:xfrm>
            <a:off x="16791782" y="3676852"/>
            <a:ext cx="2733988" cy="1454249"/>
          </a:xfrm>
          <a:prstGeom prst="rect">
            <a:avLst/>
          </a:prstGeom>
        </p:spPr>
      </p:pic>
      <p:pic>
        <p:nvPicPr>
          <p:cNvPr id="39" name="Image 38"/>
          <p:cNvPicPr>
            <a:picLocks noChangeAspect="1"/>
          </p:cNvPicPr>
          <p:nvPr/>
        </p:nvPicPr>
        <p:blipFill rotWithShape="1">
          <a:blip r:embed="rId22" cstate="print">
            <a:clrChange>
              <a:clrFrom>
                <a:srgbClr val="FFFFFF"/>
              </a:clrFrom>
              <a:clrTo>
                <a:srgbClr val="FFFFFF">
                  <a:alpha val="0"/>
                </a:srgbClr>
              </a:clrTo>
            </a:clrChange>
          </a:blip>
          <a:srcRect t="28824" b="27059"/>
          <a:stretch/>
        </p:blipFill>
        <p:spPr>
          <a:xfrm>
            <a:off x="12197498" y="3676852"/>
            <a:ext cx="4042801" cy="1783590"/>
          </a:xfrm>
          <a:prstGeom prst="rect">
            <a:avLst/>
          </a:prstGeom>
        </p:spPr>
      </p:pic>
      <p:cxnSp>
        <p:nvCxnSpPr>
          <p:cNvPr id="43" name="Straight Arrow Connector 19"/>
          <p:cNvCxnSpPr/>
          <p:nvPr/>
        </p:nvCxnSpPr>
        <p:spPr>
          <a:xfrm>
            <a:off x="15135636" y="5570162"/>
            <a:ext cx="1225840" cy="1587782"/>
          </a:xfrm>
          <a:prstGeom prst="straightConnector1">
            <a:avLst/>
          </a:prstGeom>
          <a:ln w="57150">
            <a:solidFill>
              <a:srgbClr val="0B53B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19"/>
          <p:cNvCxnSpPr/>
          <p:nvPr/>
        </p:nvCxnSpPr>
        <p:spPr>
          <a:xfrm flipH="1">
            <a:off x="16602678" y="5570162"/>
            <a:ext cx="1225840" cy="1587782"/>
          </a:xfrm>
          <a:prstGeom prst="straightConnector1">
            <a:avLst/>
          </a:prstGeom>
          <a:ln w="57150">
            <a:solidFill>
              <a:srgbClr val="0B53B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3616821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normAutofit/>
          </a:bodyPr>
          <a:lstStyle/>
          <a:p>
            <a:r>
              <a:rPr lang="fr-FR" dirty="0" smtClean="0"/>
              <a:t>Connaissez vous les </a:t>
            </a:r>
            <a:r>
              <a:rPr lang="fr-FR" dirty="0" err="1" smtClean="0"/>
              <a:t>Streams</a:t>
            </a:r>
            <a:r>
              <a:rPr lang="fr-FR" dirty="0" smtClean="0"/>
              <a:t> (Java 8) ?</a:t>
            </a:r>
            <a:endParaRPr dirty="0"/>
          </a:p>
        </p:txBody>
      </p:sp>
      <p:sp>
        <p:nvSpPr>
          <p:cNvPr id="268" name="Shape 268"/>
          <p:cNvSpPr>
            <a:spLocks noGrp="1"/>
          </p:cNvSpPr>
          <p:nvPr>
            <p:ph type="body" idx="1"/>
          </p:nvPr>
        </p:nvSpPr>
        <p:spPr>
          <a:prstGeom prst="rect">
            <a:avLst/>
          </a:prstGeom>
        </p:spPr>
        <p:txBody>
          <a:bodyPr>
            <a:normAutofit/>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noProof="1" smtClean="0">
                <a:sym typeface="Menlo"/>
              </a:rPr>
              <a:t>List&lt;String&gt; jsonList = readJsonFile(</a:t>
            </a:r>
            <a:r>
              <a:rPr lang="fr-FR" sz="3000" b="1" noProof="1" smtClean="0">
                <a:solidFill>
                  <a:srgbClr val="E8A432"/>
                </a:solidFill>
                <a:sym typeface="Menlo"/>
              </a:rPr>
              <a:t>"/my/file.json"</a:t>
            </a:r>
            <a:r>
              <a:rPr lang="fr-FR" sz="3000" noProof="1" smtClean="0">
                <a:sym typeface="Menlo"/>
              </a:rPr>
              <a:t>);</a:t>
            </a:r>
            <a:r>
              <a:rPr lang="fr-FR" sz="3000" noProof="1" smtClean="0">
                <a:solidFill>
                  <a:schemeClr val="accent4">
                    <a:hueOff val="102361"/>
                    <a:satOff val="14118"/>
                    <a:lumOff val="10675"/>
                  </a:schemeClr>
                </a:solidFill>
              </a:rPr>
              <a:t> </a:t>
            </a:r>
            <a:r>
              <a:rPr lang="fr-FR" sz="3000" noProof="1" smtClean="0">
                <a:sym typeface="Menlo"/>
              </a:rPr>
              <a:t/>
            </a:r>
            <a:br>
              <a:rPr lang="fr-FR" sz="3000" noProof="1" smtClean="0">
                <a:sym typeface="Menlo"/>
              </a:rPr>
            </a:br>
            <a:r>
              <a:rPr lang="fr-FR" sz="3000" noProof="1" smtClean="0">
                <a:sym typeface="Menlo"/>
              </a:rPr>
              <a:t/>
            </a:r>
            <a:br>
              <a:rPr lang="fr-FR" sz="3000" noProof="1" smtClean="0">
                <a:sym typeface="Menlo"/>
              </a:rPr>
            </a:br>
            <a:r>
              <a:rPr lang="fr-FR" sz="3000" noProof="1" smtClean="0">
                <a:sym typeface="Menlo"/>
              </a:rPr>
              <a:t>jsonList.stream()</a:t>
            </a:r>
            <a:br>
              <a:rPr lang="fr-FR" sz="3000" noProof="1" smtClean="0">
                <a:sym typeface="Menlo"/>
              </a:rPr>
            </a:br>
            <a:r>
              <a:rPr lang="fr-FR" sz="3000" noProof="1" smtClean="0">
                <a:sym typeface="Menlo"/>
              </a:rPr>
              <a:t>        </a:t>
            </a:r>
            <a:r>
              <a:rPr lang="fr-FR" sz="3000" i="1" noProof="1" smtClean="0">
                <a:solidFill>
                  <a:srgbClr val="349144"/>
                </a:solidFill>
                <a:sym typeface="Menlo"/>
              </a:rPr>
              <a:t>// convertir une ligne de JSON en une ligne de tableau de bière</a:t>
            </a:r>
            <a:r>
              <a:rPr lang="fr-FR" sz="3000" i="1" noProof="1" smtClean="0">
                <a:sym typeface="Menlo"/>
              </a:rPr>
              <a:t/>
            </a:r>
            <a:br>
              <a:rPr lang="fr-FR" sz="3000" i="1" noProof="1" smtClean="0">
                <a:sym typeface="Menlo"/>
              </a:rPr>
            </a:br>
            <a:r>
              <a:rPr lang="fr-FR" sz="3000" i="1" noProof="1" smtClean="0">
                <a:sym typeface="Menlo"/>
              </a:rPr>
              <a:t>        </a:t>
            </a:r>
            <a:r>
              <a:rPr lang="fr-FR" sz="3000" noProof="1" smtClean="0">
                <a:sym typeface="Menlo"/>
              </a:rPr>
              <a:t>.map(line -&gt; getJsonArray(line, </a:t>
            </a:r>
            <a:r>
              <a:rPr lang="fr-FR" sz="3000" b="1" noProof="1" smtClean="0">
                <a:solidFill>
                  <a:srgbClr val="E8A432"/>
                </a:solidFill>
                <a:sym typeface="Menlo"/>
              </a:rPr>
              <a:t>"$.BEERS"</a:t>
            </a:r>
            <a:r>
              <a:rPr lang="fr-FR" sz="3000" noProof="1" smtClean="0">
                <a:sym typeface="Menlo"/>
              </a:rPr>
              <a:t>))</a:t>
            </a:r>
            <a:br>
              <a:rPr lang="fr-FR" sz="3000" noProof="1" smtClean="0">
                <a:sym typeface="Menlo"/>
              </a:rPr>
            </a:br>
            <a:r>
              <a:rPr lang="fr-FR" sz="3000" noProof="1" smtClean="0">
                <a:sym typeface="Menlo"/>
              </a:rPr>
              <a:t>        </a:t>
            </a:r>
            <a:r>
              <a:rPr lang="fr-FR" sz="3000" i="1" noProof="1" smtClean="0">
                <a:solidFill>
                  <a:srgbClr val="349144"/>
                </a:solidFill>
                <a:sym typeface="Menlo"/>
              </a:rPr>
              <a:t>// mise à plat de la liste de tableaux de bières</a:t>
            </a:r>
            <a:r>
              <a:rPr lang="fr-FR" sz="3000" i="1" noProof="1" smtClean="0">
                <a:sym typeface="Menlo"/>
              </a:rPr>
              <a:t/>
            </a:r>
            <a:br>
              <a:rPr lang="fr-FR" sz="3000" i="1" noProof="1" smtClean="0">
                <a:sym typeface="Menlo"/>
              </a:rPr>
            </a:br>
            <a:r>
              <a:rPr lang="fr-FR" sz="3000" i="1" noProof="1" smtClean="0">
                <a:sym typeface="Menlo"/>
              </a:rPr>
              <a:t>        </a:t>
            </a:r>
            <a:r>
              <a:rPr lang="fr-FR" sz="3000" noProof="1" smtClean="0">
                <a:sym typeface="Menlo"/>
              </a:rPr>
              <a:t>.flatMap(beers -&gt; Arrays.</a:t>
            </a:r>
            <a:r>
              <a:rPr lang="fr-FR" sz="3000" i="1" noProof="1" smtClean="0">
                <a:sym typeface="Menlo"/>
              </a:rPr>
              <a:t>asList</a:t>
            </a:r>
            <a:r>
              <a:rPr lang="fr-FR" sz="3000" noProof="1" smtClean="0">
                <a:sym typeface="Menlo"/>
              </a:rPr>
              <a:t>(beers).stream())</a:t>
            </a:r>
            <a:br>
              <a:rPr lang="fr-FR" sz="3000" noProof="1" smtClean="0">
                <a:sym typeface="Menlo"/>
              </a:rPr>
            </a:br>
            <a:r>
              <a:rPr lang="fr-FR" sz="3000" noProof="1" smtClean="0">
                <a:sym typeface="Menlo"/>
              </a:rPr>
              <a:t>        </a:t>
            </a:r>
            <a:r>
              <a:rPr lang="fr-FR" sz="3000" i="1" noProof="1" smtClean="0">
                <a:solidFill>
                  <a:srgbClr val="349144"/>
                </a:solidFill>
                <a:sym typeface="Menlo"/>
              </a:rPr>
              <a:t>// convertir chaque bière en un couple (bière, 1)</a:t>
            </a:r>
            <a:br>
              <a:rPr lang="fr-FR" sz="3000" i="1" noProof="1" smtClean="0">
                <a:solidFill>
                  <a:srgbClr val="349144"/>
                </a:solidFill>
                <a:sym typeface="Menlo"/>
              </a:rPr>
            </a:br>
            <a:r>
              <a:rPr lang="fr-FR" sz="3000" i="1" noProof="1" smtClean="0">
                <a:sym typeface="Menlo"/>
              </a:rPr>
              <a:t>        </a:t>
            </a:r>
            <a:r>
              <a:rPr lang="fr-FR" sz="3000" noProof="1" smtClean="0">
                <a:sym typeface="Menlo"/>
              </a:rPr>
              <a:t>.map(beer -&gt; </a:t>
            </a:r>
            <a:r>
              <a:rPr lang="fr-FR" sz="3000" b="1" noProof="1" smtClean="0">
                <a:sym typeface="Menlo"/>
              </a:rPr>
              <a:t>new </a:t>
            </a:r>
            <a:r>
              <a:rPr lang="fr-FR" sz="3000" noProof="1" smtClean="0">
                <a:sym typeface="Menlo"/>
              </a:rPr>
              <a:t>Pair&lt;String, Integer&gt;(beer,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noProof="1" smtClean="0">
                <a:sym typeface="Menlo"/>
              </a:rPr>
              <a:t>        </a:t>
            </a:r>
            <a:r>
              <a:rPr lang="fr-FR" sz="3000" noProof="1" smtClean="0">
                <a:solidFill>
                  <a:srgbClr val="349144"/>
                </a:solidFill>
                <a:sym typeface="Menlo"/>
              </a:rPr>
              <a:t>// parcourir le résultat et l’afficher!</a:t>
            </a:r>
            <a:r>
              <a:rPr lang="fr-FR" sz="3000" noProof="1" smtClean="0">
                <a:sym typeface="Menlo"/>
              </a:rPr>
              <a:t> </a:t>
            </a:r>
            <a:br>
              <a:rPr lang="fr-FR" sz="3000" noProof="1" smtClean="0">
                <a:sym typeface="Menlo"/>
              </a:rPr>
            </a:br>
            <a:r>
              <a:rPr lang="fr-FR" sz="3000" noProof="1" smtClean="0">
                <a:sym typeface="Menlo"/>
              </a:rPr>
              <a:t>        .forEach(kv -&gt; {</a:t>
            </a:r>
            <a:br>
              <a:rPr lang="fr-FR" sz="3000" noProof="1" smtClean="0">
                <a:sym typeface="Menlo"/>
              </a:rPr>
            </a:br>
            <a:r>
              <a:rPr lang="fr-FR" sz="3000" noProof="1" smtClean="0">
                <a:sym typeface="Menlo"/>
              </a:rPr>
              <a:t>            System.</a:t>
            </a:r>
            <a:r>
              <a:rPr lang="fr-FR" sz="3000" b="1" i="1" noProof="1" smtClean="0">
                <a:sym typeface="Menlo"/>
              </a:rPr>
              <a:t>out</a:t>
            </a:r>
            <a:r>
              <a:rPr lang="fr-FR" sz="3000" noProof="1" smtClean="0">
                <a:sym typeface="Menlo"/>
              </a:rPr>
              <a:t>.println(kv.</a:t>
            </a:r>
            <a:r>
              <a:rPr lang="fr-FR" sz="3000" b="1" noProof="1" smtClean="0">
                <a:sym typeface="Menlo"/>
              </a:rPr>
              <a:t>fst </a:t>
            </a:r>
            <a:r>
              <a:rPr lang="fr-FR" sz="3000" noProof="1" smtClean="0">
                <a:sym typeface="Menlo"/>
              </a:rPr>
              <a:t>+ </a:t>
            </a:r>
            <a:r>
              <a:rPr lang="fr-FR" sz="3000" b="1" noProof="1" smtClean="0">
                <a:solidFill>
                  <a:srgbClr val="E8A432"/>
                </a:solidFill>
                <a:sym typeface="Menlo"/>
              </a:rPr>
              <a:t>" : "</a:t>
            </a:r>
            <a:r>
              <a:rPr lang="fr-FR" sz="3000" b="1" noProof="1" smtClean="0">
                <a:sym typeface="Menlo"/>
              </a:rPr>
              <a:t> </a:t>
            </a:r>
            <a:r>
              <a:rPr lang="fr-FR" sz="3000" noProof="1" smtClean="0">
                <a:sym typeface="Menlo"/>
              </a:rPr>
              <a:t>+ kv.</a:t>
            </a:r>
            <a:r>
              <a:rPr lang="fr-FR" sz="3000" b="1" noProof="1" smtClean="0">
                <a:sym typeface="Menlo"/>
              </a:rPr>
              <a:t>snd</a:t>
            </a:r>
            <a:r>
              <a:rPr lang="fr-FR" sz="3000" noProof="1" smtClean="0">
                <a:sym typeface="Menlo"/>
              </a:rPr>
              <a:t>);</a:t>
            </a:r>
            <a:br>
              <a:rPr lang="fr-FR" sz="3000" noProof="1" smtClean="0">
                <a:sym typeface="Menlo"/>
              </a:rPr>
            </a:br>
            <a:r>
              <a:rPr lang="fr-FR" sz="3000" noProof="1" smtClean="0">
                <a:sym typeface="Menlo"/>
              </a:rPr>
              <a:t>        </a:t>
            </a:r>
            <a:r>
              <a:rPr lang="fr-FR" sz="3000" noProof="1" smtClean="0">
                <a:sym typeface="Menlo"/>
              </a:rPr>
              <a:t>});</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a:solidFill>
                  <a:srgbClr val="A7DEE5"/>
                </a:solidFill>
              </a:rPr>
              <a:t>Dark de triomphe </a:t>
            </a:r>
            <a:r>
              <a:rPr lang="fr-FR" sz="3000" i="1" noProof="1">
                <a:solidFill>
                  <a:srgbClr val="A7DEE5"/>
                </a:solidFill>
              </a:rPr>
              <a:t>: </a:t>
            </a:r>
            <a:r>
              <a:rPr lang="fr-FR" sz="3000" i="1" noProof="1" smtClean="0">
                <a:solidFill>
                  <a:srgbClr val="A7DEE5"/>
                </a:solidFill>
              </a:rPr>
              <a:t>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A7DEE5"/>
                </a:solidFill>
              </a:rPr>
              <a:t>Guinness </a:t>
            </a:r>
            <a:r>
              <a:rPr lang="fr-FR" sz="3000" i="1" noProof="1">
                <a:solidFill>
                  <a:srgbClr val="A7DEE5"/>
                </a:solidFill>
              </a:rPr>
              <a:t>: </a:t>
            </a:r>
            <a:r>
              <a:rPr lang="fr-FR" sz="3000" i="1" noProof="1" smtClean="0">
                <a:solidFill>
                  <a:srgbClr val="A7DEE5"/>
                </a:solidFill>
              </a:rPr>
              <a:t>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A7DEE5"/>
                </a:solidFill>
              </a:rPr>
              <a:t>Ginger </a:t>
            </a:r>
            <a:r>
              <a:rPr lang="fr-FR" sz="3000" i="1" noProof="1">
                <a:solidFill>
                  <a:srgbClr val="A7DEE5"/>
                </a:solidFill>
              </a:rPr>
              <a:t>twist </a:t>
            </a:r>
            <a:r>
              <a:rPr lang="fr-FR" sz="3000" i="1" noProof="1">
                <a:solidFill>
                  <a:srgbClr val="A7DEE5"/>
                </a:solidFill>
              </a:rPr>
              <a:t>: </a:t>
            </a:r>
            <a:r>
              <a:rPr lang="fr-FR" sz="3000" i="1" noProof="1" smtClean="0">
                <a:solidFill>
                  <a:srgbClr val="A7DEE5"/>
                </a:solidFill>
              </a:rPr>
              <a:t>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A7DEE5"/>
                </a:solidFill>
              </a:rPr>
              <a:t>Guinness </a:t>
            </a:r>
            <a:r>
              <a:rPr lang="fr-FR" sz="3000" i="1" noProof="1">
                <a:solidFill>
                  <a:srgbClr val="A7DEE5"/>
                </a:solidFill>
              </a:rPr>
              <a:t>: 1</a:t>
            </a:r>
            <a:endParaRPr lang="fr-FR" sz="3000" i="1" noProof="1">
              <a:solidFill>
                <a:srgbClr val="A7DEE5"/>
              </a:solidFill>
            </a:endParaRPr>
          </a:p>
        </p:txBody>
      </p:sp>
      <p:sp>
        <p:nvSpPr>
          <p:cNvPr id="269" name="Shape 269"/>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32</a:t>
            </a:fld>
            <a:endParaRPr/>
          </a:p>
        </p:txBody>
      </p:sp>
      <p:sp>
        <p:nvSpPr>
          <p:cNvPr id="2" name="Flèche vers la droite 1"/>
          <p:cNvSpPr/>
          <p:nvPr/>
        </p:nvSpPr>
        <p:spPr>
          <a:xfrm>
            <a:off x="1609344" y="9656064"/>
            <a:ext cx="1463040" cy="1316736"/>
          </a:xfrm>
          <a:prstGeom prst="rightArrow">
            <a:avLst/>
          </a:prstGeom>
          <a:solidFill>
            <a:srgbClr val="A7DE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endParaRPr lang="fr-FR" sz="3600"/>
          </a:p>
        </p:txBody>
      </p:sp>
    </p:spTree>
    <p:extLst>
      <p:ext uri="{BB962C8B-B14F-4D97-AF65-F5344CB8AC3E}">
        <p14:creationId xmlns:p14="http://schemas.microsoft.com/office/powerpoint/2010/main" val="206029333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normAutofit/>
          </a:bodyPr>
          <a:lstStyle/>
          <a:p>
            <a:r>
              <a:rPr lang="fr-FR" dirty="0" smtClean="0"/>
              <a:t>Connaissez vous les </a:t>
            </a:r>
            <a:r>
              <a:rPr lang="fr-FR" dirty="0" err="1" smtClean="0"/>
              <a:t>Streams</a:t>
            </a:r>
            <a:r>
              <a:rPr lang="fr-FR" dirty="0" smtClean="0"/>
              <a:t> (Java 8) ?</a:t>
            </a:r>
            <a:endParaRPr dirty="0"/>
          </a:p>
        </p:txBody>
      </p:sp>
      <p:sp>
        <p:nvSpPr>
          <p:cNvPr id="268" name="Shape 268"/>
          <p:cNvSpPr>
            <a:spLocks noGrp="1"/>
          </p:cNvSpPr>
          <p:nvPr>
            <p:ph type="body" idx="1"/>
          </p:nvPr>
        </p:nvSpPr>
        <p:spPr>
          <a:prstGeom prst="rect">
            <a:avLst/>
          </a:prstGeom>
        </p:spPr>
        <p:txBody>
          <a:bodyPr>
            <a:normAutofit/>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A7DEE5"/>
                </a:solidFill>
              </a:rPr>
              <a:t>Dark de triomphe : [ 1 ]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A7DEE5"/>
                </a:solidFill>
              </a:rPr>
              <a:t>Guinness : [ 1, 1 ]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A7DEE5"/>
                </a:solidFill>
              </a:rPr>
              <a:t>Ginger twist : [ 1 ]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noProof="1" smtClean="0">
                <a:sym typeface="Menlo"/>
              </a:rPr>
              <a:t>List&lt;Pair&lt;String, List&lt;Integer&gt;&gt;&gt; groupByKey;</a:t>
            </a:r>
            <a:br>
              <a:rPr lang="fr-FR" sz="3000" noProof="1" smtClean="0">
                <a:sym typeface="Menlo"/>
              </a:rPr>
            </a:br>
            <a:r>
              <a:rPr lang="fr-FR" sz="3000" noProof="1" smtClean="0">
                <a:sym typeface="Menlo"/>
              </a:rPr>
              <a:t/>
            </a:r>
            <a:br>
              <a:rPr lang="fr-FR" sz="3000" noProof="1" smtClean="0">
                <a:sym typeface="Menlo"/>
              </a:rPr>
            </a:br>
            <a:r>
              <a:rPr lang="fr-FR" sz="3000" noProof="1" smtClean="0">
                <a:sym typeface="Menlo"/>
              </a:rPr>
              <a:t>groupByKey.stream()</a:t>
            </a:r>
            <a:br>
              <a:rPr lang="fr-FR" sz="3000" noProof="1" smtClean="0">
                <a:sym typeface="Menlo"/>
              </a:rPr>
            </a:br>
            <a:r>
              <a:rPr lang="fr-FR" sz="3000" noProof="1" smtClean="0">
                <a:sym typeface="Menlo"/>
              </a:rPr>
              <a:t>    </a:t>
            </a:r>
            <a:r>
              <a:rPr lang="fr-FR" sz="3000" i="1" noProof="1" smtClean="0">
                <a:solidFill>
                  <a:srgbClr val="349144"/>
                </a:solidFill>
                <a:sym typeface="Menlo"/>
              </a:rPr>
              <a:t>// pour chaque clé</a:t>
            </a:r>
            <a:br>
              <a:rPr lang="fr-FR" sz="3000" i="1" noProof="1" smtClean="0">
                <a:solidFill>
                  <a:srgbClr val="349144"/>
                </a:solidFill>
                <a:sym typeface="Menlo"/>
              </a:rPr>
            </a:br>
            <a:r>
              <a:rPr lang="fr-FR" sz="3000" i="1" noProof="1" smtClean="0">
                <a:sym typeface="Menlo"/>
              </a:rPr>
              <a:t>    </a:t>
            </a:r>
            <a:r>
              <a:rPr lang="fr-FR" sz="3000" noProof="1" smtClean="0">
                <a:sym typeface="Menlo"/>
              </a:rPr>
              <a:t>.forEach(keyValues -&gt; {</a:t>
            </a:r>
            <a:br>
              <a:rPr lang="fr-FR" sz="3000" noProof="1" smtClean="0">
                <a:sym typeface="Menlo"/>
              </a:rPr>
            </a:br>
            <a:r>
              <a:rPr lang="fr-FR" sz="3000" noProof="1" smtClean="0">
                <a:sym typeface="Menlo"/>
              </a:rPr>
              <a:t>        </a:t>
            </a:r>
            <a:r>
              <a:rPr lang="fr-FR" sz="3000" i="1" noProof="1" smtClean="0">
                <a:solidFill>
                  <a:srgbClr val="349144"/>
                </a:solidFill>
                <a:sym typeface="Menlo"/>
              </a:rPr>
              <a:t>// applique une "réduction" de toutes les valeurs</a:t>
            </a:r>
            <a:br>
              <a:rPr lang="fr-FR" sz="3000" i="1" noProof="1" smtClean="0">
                <a:solidFill>
                  <a:srgbClr val="349144"/>
                </a:solidFill>
                <a:sym typeface="Menlo"/>
              </a:rPr>
            </a:br>
            <a:r>
              <a:rPr lang="fr-FR" sz="3000" i="1" noProof="1" smtClean="0">
                <a:sym typeface="Menlo"/>
              </a:rPr>
              <a:t>        </a:t>
            </a:r>
            <a:r>
              <a:rPr lang="fr-FR" sz="3000" noProof="1" smtClean="0">
                <a:sym typeface="Menlo"/>
              </a:rPr>
              <a:t>Integer sum = keyValues.</a:t>
            </a:r>
            <a:r>
              <a:rPr lang="fr-FR" sz="3000" b="1" noProof="1" smtClean="0">
                <a:sym typeface="Menlo"/>
              </a:rPr>
              <a:t>snd</a:t>
            </a:r>
            <a:r>
              <a:rPr lang="fr-FR" sz="3000" noProof="1" smtClean="0">
                <a:sym typeface="Menlo"/>
              </a:rPr>
              <a:t>.stream()</a:t>
            </a:r>
            <a:br>
              <a:rPr lang="fr-FR" sz="3000" noProof="1" smtClean="0">
                <a:sym typeface="Menlo"/>
              </a:rPr>
            </a:br>
            <a:r>
              <a:rPr lang="fr-FR" sz="3000" noProof="1" smtClean="0">
                <a:sym typeface="Menlo"/>
              </a:rPr>
              <a:t>                .reduce((v1, v2) -&gt; v1 + v2).get();</a:t>
            </a:r>
            <a:br>
              <a:rPr lang="fr-FR" sz="3000" noProof="1" smtClean="0">
                <a:sym typeface="Menlo"/>
              </a:rPr>
            </a:br>
            <a:r>
              <a:rPr lang="fr-FR" sz="3000" noProof="1" smtClean="0">
                <a:sym typeface="Menlo"/>
              </a:rPr>
              <a:t/>
            </a:r>
            <a:br>
              <a:rPr lang="fr-FR" sz="3000" noProof="1" smtClean="0">
                <a:sym typeface="Menlo"/>
              </a:rPr>
            </a:br>
            <a:r>
              <a:rPr lang="fr-FR" sz="3000" noProof="1" smtClean="0">
                <a:sym typeface="Menlo"/>
              </a:rPr>
              <a:t>        </a:t>
            </a:r>
            <a:r>
              <a:rPr lang="fr-FR" sz="3000" i="1" noProof="1" smtClean="0">
                <a:solidFill>
                  <a:srgbClr val="349144"/>
                </a:solidFill>
                <a:sym typeface="Menlo"/>
              </a:rPr>
              <a:t>// affiche la clé et le résultat de la réduction (cad la somme)</a:t>
            </a:r>
            <a:r>
              <a:rPr lang="fr-FR" sz="3000" i="1" noProof="1" smtClean="0">
                <a:sym typeface="Menlo"/>
              </a:rPr>
              <a:t/>
            </a:r>
            <a:br>
              <a:rPr lang="fr-FR" sz="3000" i="1" noProof="1" smtClean="0">
                <a:sym typeface="Menlo"/>
              </a:rPr>
            </a:br>
            <a:r>
              <a:rPr lang="fr-FR" sz="3000" i="1" noProof="1" smtClean="0">
                <a:sym typeface="Menlo"/>
              </a:rPr>
              <a:t>        </a:t>
            </a:r>
            <a:r>
              <a:rPr lang="fr-FR" sz="3000" noProof="1" smtClean="0">
                <a:sym typeface="Menlo"/>
              </a:rPr>
              <a:t>System.</a:t>
            </a:r>
            <a:r>
              <a:rPr lang="fr-FR" sz="3000" b="1" i="1" noProof="1" smtClean="0">
                <a:sym typeface="Menlo"/>
              </a:rPr>
              <a:t>out</a:t>
            </a:r>
            <a:r>
              <a:rPr lang="fr-FR" sz="3000" noProof="1" smtClean="0">
                <a:sym typeface="Menlo"/>
              </a:rPr>
              <a:t>.println(keyValues.</a:t>
            </a:r>
            <a:r>
              <a:rPr lang="fr-FR" sz="3000" b="1" noProof="1" smtClean="0">
                <a:sym typeface="Menlo"/>
              </a:rPr>
              <a:t>fst </a:t>
            </a:r>
            <a:r>
              <a:rPr lang="fr-FR" sz="3000" noProof="1" smtClean="0">
                <a:sym typeface="Menlo"/>
              </a:rPr>
              <a:t>+ </a:t>
            </a:r>
            <a:r>
              <a:rPr lang="fr-FR" sz="3000" b="1" noProof="1" smtClean="0">
                <a:solidFill>
                  <a:srgbClr val="E8A432"/>
                </a:solidFill>
                <a:sym typeface="Menlo"/>
              </a:rPr>
              <a:t>" : "</a:t>
            </a:r>
            <a:r>
              <a:rPr lang="fr-FR" sz="3000" b="1" noProof="1" smtClean="0">
                <a:sym typeface="Menlo"/>
              </a:rPr>
              <a:t> </a:t>
            </a:r>
            <a:r>
              <a:rPr lang="fr-FR" sz="3000" noProof="1" smtClean="0">
                <a:sym typeface="Menlo"/>
              </a:rPr>
              <a:t>+ sum);</a:t>
            </a:r>
            <a:br>
              <a:rPr lang="fr-FR" sz="3000" noProof="1" smtClean="0">
                <a:sym typeface="Menlo"/>
              </a:rPr>
            </a:br>
            <a:r>
              <a:rPr lang="fr-FR" sz="3000" noProof="1" smtClean="0">
                <a:sym typeface="Menlo"/>
              </a:rPr>
              <a:t>    </a:t>
            </a:r>
            <a:r>
              <a:rPr lang="fr-FR" sz="3000" noProof="1" smtClean="0">
                <a:sym typeface="Menlo"/>
              </a:rPr>
              <a:t>});</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a:solidFill>
                  <a:srgbClr val="A7DEE5"/>
                </a:solidFill>
              </a:rPr>
              <a:t>Dark de triomphe </a:t>
            </a:r>
            <a:r>
              <a:rPr lang="fr-FR" sz="3000" i="1" noProof="1">
                <a:solidFill>
                  <a:srgbClr val="A7DEE5"/>
                </a:solidFill>
              </a:rPr>
              <a:t>: </a:t>
            </a:r>
            <a:r>
              <a:rPr lang="fr-FR" sz="3000" i="1" noProof="1" smtClean="0">
                <a:solidFill>
                  <a:srgbClr val="A7DEE5"/>
                </a:solidFill>
              </a:rPr>
              <a:t>1</a:t>
            </a:r>
            <a:endParaRPr lang="fr-FR" sz="3000" i="1" noProof="1">
              <a:solidFill>
                <a:srgbClr val="A7DEE5"/>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a:solidFill>
                  <a:srgbClr val="A7DEE5"/>
                </a:solidFill>
              </a:rPr>
              <a:t>Guinness </a:t>
            </a:r>
            <a:r>
              <a:rPr lang="fr-FR" sz="3000" i="1" noProof="1">
                <a:solidFill>
                  <a:srgbClr val="A7DEE5"/>
                </a:solidFill>
              </a:rPr>
              <a:t>: </a:t>
            </a:r>
            <a:r>
              <a:rPr lang="fr-FR" sz="3000" i="1" noProof="1" smtClean="0">
                <a:solidFill>
                  <a:srgbClr val="A7DEE5"/>
                </a:solidFill>
              </a:rPr>
              <a:t>2</a:t>
            </a:r>
            <a:endParaRPr lang="fr-FR" sz="3000" i="1" noProof="1">
              <a:solidFill>
                <a:srgbClr val="A7DEE5"/>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a:solidFill>
                  <a:srgbClr val="A7DEE5"/>
                </a:solidFill>
              </a:rPr>
              <a:t>Ginger twist </a:t>
            </a:r>
            <a:r>
              <a:rPr lang="fr-FR" sz="3000" i="1" noProof="1">
                <a:solidFill>
                  <a:srgbClr val="A7DEE5"/>
                </a:solidFill>
              </a:rPr>
              <a:t>: </a:t>
            </a:r>
            <a:r>
              <a:rPr lang="fr-FR" sz="3000" i="1" noProof="1">
                <a:solidFill>
                  <a:srgbClr val="A7DEE5"/>
                </a:solidFill>
              </a:rPr>
              <a:t>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p:txBody>
      </p:sp>
      <p:sp>
        <p:nvSpPr>
          <p:cNvPr id="269" name="Shape 269"/>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33</a:t>
            </a:fld>
            <a:endParaRPr/>
          </a:p>
        </p:txBody>
      </p:sp>
      <p:sp>
        <p:nvSpPr>
          <p:cNvPr id="5" name="Flèche vers la droite 4"/>
          <p:cNvSpPr/>
          <p:nvPr/>
        </p:nvSpPr>
        <p:spPr>
          <a:xfrm>
            <a:off x="1591056" y="2107406"/>
            <a:ext cx="1463040" cy="1316736"/>
          </a:xfrm>
          <a:prstGeom prst="rightArrow">
            <a:avLst/>
          </a:prstGeom>
          <a:solidFill>
            <a:srgbClr val="A7DE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endParaRPr lang="fr-FR" sz="3600"/>
          </a:p>
        </p:txBody>
      </p:sp>
      <p:sp>
        <p:nvSpPr>
          <p:cNvPr id="6" name="Flèche vers la droite 5"/>
          <p:cNvSpPr/>
          <p:nvPr/>
        </p:nvSpPr>
        <p:spPr>
          <a:xfrm>
            <a:off x="1591056" y="10881360"/>
            <a:ext cx="1463040" cy="1316736"/>
          </a:xfrm>
          <a:prstGeom prst="rightArrow">
            <a:avLst/>
          </a:prstGeom>
          <a:solidFill>
            <a:srgbClr val="A7DEE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endParaRPr lang="fr-FR" sz="3600"/>
          </a:p>
        </p:txBody>
      </p:sp>
    </p:spTree>
    <p:extLst>
      <p:ext uri="{BB962C8B-B14F-4D97-AF65-F5344CB8AC3E}">
        <p14:creationId xmlns:p14="http://schemas.microsoft.com/office/powerpoint/2010/main" val="132372350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normAutofit/>
          </a:bodyPr>
          <a:lstStyle/>
          <a:p>
            <a:r>
              <a:rPr lang="fr-FR" dirty="0" smtClean="0"/>
              <a:t>Connaissez vous les </a:t>
            </a:r>
            <a:r>
              <a:rPr lang="fr-FR" dirty="0" err="1" smtClean="0"/>
              <a:t>Streams</a:t>
            </a:r>
            <a:r>
              <a:rPr lang="fr-FR" dirty="0" smtClean="0"/>
              <a:t> (Java 8) ?</a:t>
            </a:r>
            <a:endParaRPr dirty="0"/>
          </a:p>
        </p:txBody>
      </p:sp>
      <p:sp>
        <p:nvSpPr>
          <p:cNvPr id="268" name="Shape 268"/>
          <p:cNvSpPr>
            <a:spLocks noGrp="1"/>
          </p:cNvSpPr>
          <p:nvPr>
            <p:ph type="body" idx="1"/>
          </p:nvPr>
        </p:nvSpPr>
        <p:spPr>
          <a:prstGeom prst="rect">
            <a:avLst/>
          </a:prstGeom>
        </p:spPr>
        <p:txBody>
          <a:bodyPr>
            <a:normAutofit/>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i="1" noProof="1" smtClean="0">
              <a:solidFill>
                <a:srgbClr val="349144"/>
              </a:solidFill>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i="1" noProof="1">
              <a:solidFill>
                <a:srgbClr val="349144"/>
              </a:solidFill>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smtClean="0">
                <a:solidFill>
                  <a:srgbClr val="349144"/>
                </a:solidFill>
                <a:sym typeface="Menlo"/>
              </a:rPr>
              <a:t>// si on veut paralléliser sur plusieurs CPU core</a:t>
            </a: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dirty="0" err="1">
                <a:sym typeface="Menlo"/>
              </a:rPr>
              <a:t>jsonList.stream</a:t>
            </a:r>
            <a:r>
              <a:rPr lang="fr-FR" sz="3000" dirty="0">
                <a:sym typeface="Menlo"/>
              </a:rPr>
              <a:t>().</a:t>
            </a:r>
            <a:r>
              <a:rPr lang="fr-FR" sz="3000" dirty="0" err="1">
                <a:sym typeface="Menlo"/>
              </a:rPr>
              <a:t>parallel</a:t>
            </a:r>
            <a:r>
              <a:rPr lang="fr-FR" sz="3000" dirty="0">
                <a:sym typeface="Menlo"/>
              </a:rPr>
              <a:t>().</a:t>
            </a:r>
            <a:r>
              <a:rPr lang="fr-FR" sz="3000" dirty="0" err="1">
                <a:sym typeface="Menlo"/>
              </a:rPr>
              <a:t>map</a:t>
            </a:r>
            <a:r>
              <a:rPr lang="fr-FR" sz="3000" dirty="0" smtClean="0">
                <a:sym typeface="Menlo"/>
              </a:rPr>
              <a:t>(...)</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lang="fr-FR" sz="3000" i="1" noProof="1">
                <a:solidFill>
                  <a:srgbClr val="349144"/>
                </a:solidFill>
                <a:sym typeface="Menlo"/>
              </a:rPr>
              <a:t>// </a:t>
            </a:r>
            <a:r>
              <a:rPr lang="fr-FR" sz="3000" i="1" noProof="1" smtClean="0">
                <a:solidFill>
                  <a:srgbClr val="349144"/>
                </a:solidFill>
                <a:sym typeface="Menlo"/>
              </a:rPr>
              <a:t>...et comment distribuer sur plusieurs machines ?</a:t>
            </a:r>
            <a:endParaRPr lang="fr-FR" sz="3000" noProof="1">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lang="fr-FR" sz="3000" noProof="1" smtClean="0">
              <a:sym typeface="Menlo"/>
            </a:endParaRPr>
          </a:p>
        </p:txBody>
      </p:sp>
      <p:sp>
        <p:nvSpPr>
          <p:cNvPr id="269" name="Shape 269"/>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34</a:t>
            </a:fld>
            <a:endParaRPr/>
          </a:p>
        </p:txBody>
      </p:sp>
    </p:spTree>
    <p:extLst>
      <p:ext uri="{BB962C8B-B14F-4D97-AF65-F5344CB8AC3E}">
        <p14:creationId xmlns:p14="http://schemas.microsoft.com/office/powerpoint/2010/main" val="203781564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pic>
        <p:nvPicPr>
          <p:cNvPr id="4" name="Picture 3"/>
          <p:cNvPicPr>
            <a:picLocks noChangeAspect="1"/>
          </p:cNvPicPr>
          <p:nvPr/>
        </p:nvPicPr>
        <p:blipFill>
          <a:blip r:embed="rId4" cstate="print">
            <a:clrChange>
              <a:clrFrom>
                <a:srgbClr val="FFFFFF"/>
              </a:clrFrom>
              <a:clrTo>
                <a:srgbClr val="FFFFFF">
                  <a:alpha val="0"/>
                </a:srgbClr>
              </a:clrTo>
            </a:clrChange>
          </a:blip>
          <a:stretch>
            <a:fillRect/>
          </a:stretch>
        </p:blipFill>
        <p:spPr>
          <a:xfrm>
            <a:off x="3785172" y="7700524"/>
            <a:ext cx="9283504" cy="3863945"/>
          </a:xfrm>
          <a:prstGeom prst="rect">
            <a:avLst/>
          </a:prstGeom>
        </p:spPr>
      </p:pic>
      <p:sp>
        <p:nvSpPr>
          <p:cNvPr id="8" name="Title 1"/>
          <p:cNvSpPr>
            <a:spLocks noGrp="1"/>
          </p:cNvSpPr>
          <p:nvPr>
            <p:ph type="title"/>
          </p:nvPr>
        </p:nvSpPr>
        <p:spPr/>
        <p:txBody>
          <a:bodyPr>
            <a:normAutofit/>
          </a:bodyPr>
          <a:lstStyle/>
          <a:p>
            <a:r>
              <a:rPr lang="en-US" dirty="0" smtClean="0"/>
              <a:t>JOHN SPARK</a:t>
            </a:r>
            <a:endParaRPr lang="en-US" dirty="0"/>
          </a:p>
        </p:txBody>
      </p:sp>
      <p:pic>
        <p:nvPicPr>
          <p:cNvPr id="10" name="Image 9"/>
          <p:cNvPicPr>
            <a:picLocks noChangeAspect="1"/>
          </p:cNvPicPr>
          <p:nvPr/>
        </p:nvPicPr>
        <p:blipFill>
          <a:blip r:embed="rId5" cstate="print"/>
          <a:stretch>
            <a:fillRect/>
          </a:stretch>
        </p:blipFill>
        <p:spPr>
          <a:xfrm>
            <a:off x="5903061" y="4236994"/>
            <a:ext cx="4185630" cy="2226399"/>
          </a:xfrm>
          <a:prstGeom prst="rect">
            <a:avLst/>
          </a:prstGeom>
        </p:spPr>
      </p:pic>
      <p:pic>
        <p:nvPicPr>
          <p:cNvPr id="6" name="Image 5"/>
          <p:cNvPicPr>
            <a:picLocks noChangeAspect="1"/>
          </p:cNvPicPr>
          <p:nvPr/>
        </p:nvPicPr>
        <p:blipFill>
          <a:blip r:embed="rId6" cstate="print">
            <a:clrChange>
              <a:clrFrom>
                <a:srgbClr val="FFFFFF"/>
              </a:clrFrom>
              <a:clrTo>
                <a:srgbClr val="FFFFFF">
                  <a:alpha val="0"/>
                </a:srgbClr>
              </a:clrTo>
            </a:clrChange>
          </a:blip>
          <a:stretch>
            <a:fillRect/>
          </a:stretch>
        </p:blipFill>
        <p:spPr>
          <a:xfrm>
            <a:off x="13203146" y="4410635"/>
            <a:ext cx="7196629" cy="6730776"/>
          </a:xfrm>
          <a:prstGeom prst="rect">
            <a:avLst/>
          </a:prstGeom>
        </p:spPr>
      </p:pic>
    </p:spTree>
    <p:custDataLst>
      <p:tags r:id="rId1"/>
    </p:custDataLst>
    <p:extLst>
      <p:ext uri="{BB962C8B-B14F-4D97-AF65-F5344CB8AC3E}">
        <p14:creationId xmlns:p14="http://schemas.microsoft.com/office/powerpoint/2010/main" val="53785711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605" y="2685334"/>
            <a:ext cx="18806791" cy="10116266"/>
          </a:xfrm>
          <a:prstGeom prst="rect">
            <a:avLst/>
          </a:prstGeom>
        </p:spPr>
      </p:pic>
      <p:sp>
        <p:nvSpPr>
          <p:cNvPr id="2" name="Title 1"/>
          <p:cNvSpPr>
            <a:spLocks noGrp="1"/>
          </p:cNvSpPr>
          <p:nvPr>
            <p:ph type="title"/>
          </p:nvPr>
        </p:nvSpPr>
        <p:spPr>
          <a:xfrm>
            <a:off x="537882" y="136442"/>
            <a:ext cx="23182730" cy="2203987"/>
          </a:xfrm>
        </p:spPr>
        <p:txBody>
          <a:bodyPr>
            <a:normAutofit/>
          </a:bodyPr>
          <a:lstStyle/>
          <a:p>
            <a:r>
              <a:rPr lang="en-US" dirty="0" smtClean="0"/>
              <a:t>Le NOSQL : </a:t>
            </a:r>
            <a:r>
              <a:rPr lang="en-US" dirty="0" err="1" smtClean="0"/>
              <a:t>Quelle</a:t>
            </a:r>
            <a:r>
              <a:rPr lang="en-US" dirty="0" smtClean="0"/>
              <a:t> relation ?</a:t>
            </a:r>
            <a:endParaRPr lang="en-US" dirty="0"/>
          </a:p>
        </p:txBody>
      </p:sp>
      <p:pic>
        <p:nvPicPr>
          <p:cNvPr id="16387" name="Picture 3"/>
          <p:cNvPicPr>
            <a:picLocks noChangeAspect="1" noChangeArrowheads="1"/>
          </p:cNvPicPr>
          <p:nvPr/>
        </p:nvPicPr>
        <p:blipFill>
          <a:blip r:embed="rId4" cstate="print"/>
          <a:srcRect/>
          <a:stretch>
            <a:fillRect/>
          </a:stretch>
        </p:blipFill>
        <p:spPr bwMode="auto">
          <a:xfrm>
            <a:off x="3669637" y="7026502"/>
            <a:ext cx="17011940" cy="4136588"/>
          </a:xfrm>
          <a:prstGeom prst="rect">
            <a:avLst/>
          </a:prstGeom>
          <a:noFill/>
          <a:ln w="9525">
            <a:noFill/>
            <a:miter lim="800000"/>
            <a:headEnd/>
            <a:tailEnd/>
          </a:ln>
        </p:spPr>
      </p:pic>
      <p:pic>
        <p:nvPicPr>
          <p:cNvPr id="4" name="Image 3"/>
          <p:cNvPicPr>
            <a:picLocks noChangeAspect="1"/>
          </p:cNvPicPr>
          <p:nvPr/>
        </p:nvPicPr>
        <p:blipFill>
          <a:blip r:embed="rId5" cstate="print"/>
          <a:stretch>
            <a:fillRect/>
          </a:stretch>
        </p:blipFill>
        <p:spPr>
          <a:xfrm>
            <a:off x="4114539" y="3932143"/>
            <a:ext cx="5436286" cy="2075673"/>
          </a:xfrm>
          <a:prstGeom prst="rect">
            <a:avLst/>
          </a:prstGeom>
        </p:spPr>
      </p:pic>
      <p:cxnSp>
        <p:nvCxnSpPr>
          <p:cNvPr id="7" name="Connecteur droit 6"/>
          <p:cNvCxnSpPr/>
          <p:nvPr/>
        </p:nvCxnSpPr>
        <p:spPr>
          <a:xfrm>
            <a:off x="5378824" y="9063318"/>
            <a:ext cx="2581835" cy="0"/>
          </a:xfrm>
          <a:prstGeom prst="line">
            <a:avLst/>
          </a:prstGeom>
          <a:noFill/>
          <a:ln w="57150" cap="flat">
            <a:solidFill>
              <a:srgbClr val="0B53B2"/>
            </a:solidFill>
            <a:prstDash val="solid"/>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64511144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37</a:t>
            </a:fld>
            <a:endParaRPr/>
          </a:p>
        </p:txBody>
      </p:sp>
      <p:sp>
        <p:nvSpPr>
          <p:cNvPr id="242" name="Shape 242"/>
          <p:cNvSpPr>
            <a:spLocks noGrp="1"/>
          </p:cNvSpPr>
          <p:nvPr>
            <p:ph type="body" sz="quarter" idx="1"/>
          </p:nvPr>
        </p:nvSpPr>
        <p:spPr>
          <a:xfrm>
            <a:off x="3361766" y="6727967"/>
            <a:ext cx="19295340" cy="2844385"/>
          </a:xfrm>
          <a:prstGeom prst="rect">
            <a:avLst/>
          </a:prstGeom>
        </p:spPr>
        <p:txBody>
          <a:bodyPr>
            <a:normAutofit fontScale="92500"/>
          </a:bodyPr>
          <a:lstStyle/>
          <a:p>
            <a:pPr>
              <a:defRPr sz="4800">
                <a:latin typeface="+mj-lt"/>
                <a:ea typeface="+mj-ea"/>
                <a:cs typeface="+mj-cs"/>
                <a:sym typeface="Montserrat-Regular"/>
              </a:defRPr>
            </a:pPr>
            <a:r>
              <a:rPr lang="fr-FR" sz="7200" dirty="0" err="1" smtClean="0">
                <a:latin typeface="Courier" charset="0"/>
                <a:ea typeface="Courier" charset="0"/>
                <a:cs typeface="Courier" charset="0"/>
              </a:rPr>
              <a:t>try</a:t>
            </a:r>
            <a:r>
              <a:rPr lang="fr-FR" sz="7200" dirty="0" smtClean="0">
                <a:latin typeface="Courier" charset="0"/>
                <a:ea typeface="Courier" charset="0"/>
                <a:cs typeface="Courier" charset="0"/>
              </a:rPr>
              <a:t> { </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Vous êtes prêt?</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 } </a:t>
            </a:r>
          </a:p>
          <a:p>
            <a:pPr>
              <a:defRPr sz="4800">
                <a:latin typeface="+mj-lt"/>
                <a:ea typeface="+mj-ea"/>
                <a:cs typeface="+mj-cs"/>
                <a:sym typeface="Montserrat-Regular"/>
              </a:defRPr>
            </a:pPr>
            <a:r>
              <a:rPr lang="fr-FR" sz="7200" dirty="0" err="1" smtClean="0">
                <a:latin typeface="Courier" charset="0"/>
                <a:ea typeface="Courier" charset="0"/>
                <a:cs typeface="Courier" charset="0"/>
              </a:rPr>
              <a:t>finally</a:t>
            </a:r>
            <a:r>
              <a:rPr lang="fr-FR" sz="7200" dirty="0" smtClean="0">
                <a:latin typeface="Courier" charset="0"/>
                <a:ea typeface="Courier" charset="0"/>
                <a:cs typeface="Courier" charset="0"/>
              </a:rPr>
              <a:t> { </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Pratiquons ensemble!!</a:t>
            </a:r>
            <a:r>
              <a:rPr lang="mr-IN" sz="7200" dirty="0" smtClean="0">
                <a:latin typeface="Courier" charset="0"/>
                <a:ea typeface="Courier" charset="0"/>
                <a:cs typeface="Courier" charset="0"/>
              </a:rPr>
              <a:t>"</a:t>
            </a:r>
            <a:r>
              <a:rPr lang="fr-FR" sz="7200" dirty="0" smtClean="0">
                <a:latin typeface="Courier" charset="0"/>
                <a:ea typeface="Courier" charset="0"/>
                <a:cs typeface="Courier" charset="0"/>
              </a:rPr>
              <a:t> }</a:t>
            </a:r>
            <a:endParaRPr sz="7200" dirty="0">
              <a:latin typeface="Courier" charset="0"/>
              <a:ea typeface="Courier" charset="0"/>
              <a:cs typeface="Courier" charset="0"/>
            </a:endParaRPr>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Bouquet final</a:t>
            </a:r>
            <a:endParaRPr dirty="0"/>
          </a:p>
        </p:txBody>
      </p:sp>
    </p:spTree>
    <p:extLst>
      <p:ext uri="{BB962C8B-B14F-4D97-AF65-F5344CB8AC3E}">
        <p14:creationId xmlns:p14="http://schemas.microsoft.com/office/powerpoint/2010/main" val="1480359890"/>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smtClean="0"/>
              <a:t>Réalisé avec de vrais effets spéciaux</a:t>
            </a:r>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0070" y="2419804"/>
            <a:ext cx="9914965" cy="9914965"/>
          </a:xfrm>
          <a:prstGeom prst="rect">
            <a:avLst/>
          </a:prstGeom>
        </p:spPr>
      </p:pic>
    </p:spTree>
    <p:extLst>
      <p:ext uri="{BB962C8B-B14F-4D97-AF65-F5344CB8AC3E}">
        <p14:creationId xmlns:p14="http://schemas.microsoft.com/office/powerpoint/2010/main" val="103401152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smtClean="0"/>
              <a:t>Réalisé avec de vrais effets spéciaux</a:t>
            </a:r>
            <a:endParaRPr lang="fr-FR" dirty="0"/>
          </a:p>
        </p:txBody>
      </p:sp>
      <p:grpSp>
        <p:nvGrpSpPr>
          <p:cNvPr id="3" name="Grouper 2"/>
          <p:cNvGrpSpPr/>
          <p:nvPr/>
        </p:nvGrpSpPr>
        <p:grpSpPr>
          <a:xfrm>
            <a:off x="1994646" y="2419803"/>
            <a:ext cx="20376777" cy="5094195"/>
            <a:chOff x="1084729" y="2527379"/>
            <a:chExt cx="24207372" cy="6051844"/>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729" y="2527380"/>
              <a:ext cx="6051843" cy="6051843"/>
            </a:xfrm>
            <a:prstGeom prst="rect">
              <a:avLst/>
            </a:prstGeom>
          </p:spPr>
        </p:pic>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572" y="2527380"/>
              <a:ext cx="6051843" cy="6051843"/>
            </a:xfrm>
            <a:prstGeom prst="rect">
              <a:avLst/>
            </a:prstGeom>
          </p:spPr>
        </p:pic>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88415" y="2527379"/>
              <a:ext cx="6051843" cy="6051843"/>
            </a:xfrm>
            <a:prstGeom prst="rect">
              <a:avLst/>
            </a:prstGeom>
          </p:spPr>
        </p:pic>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40258" y="2527379"/>
              <a:ext cx="6051843" cy="6051843"/>
            </a:xfrm>
            <a:prstGeom prst="rect">
              <a:avLst/>
            </a:prstGeom>
          </p:spPr>
        </p:pic>
      </p:grpSp>
      <p:grpSp>
        <p:nvGrpSpPr>
          <p:cNvPr id="8" name="Grouper 7"/>
          <p:cNvGrpSpPr/>
          <p:nvPr/>
        </p:nvGrpSpPr>
        <p:grpSpPr>
          <a:xfrm>
            <a:off x="1986802" y="7513997"/>
            <a:ext cx="20376777" cy="5094195"/>
            <a:chOff x="1084729" y="2527379"/>
            <a:chExt cx="24207372" cy="6051844"/>
          </a:xfrm>
        </p:grpSpPr>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729" y="2527380"/>
              <a:ext cx="6051843" cy="6051843"/>
            </a:xfrm>
            <a:prstGeom prst="rect">
              <a:avLst/>
            </a:prstGeom>
          </p:spPr>
        </p:pic>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572" y="2527380"/>
              <a:ext cx="6051843" cy="6051843"/>
            </a:xfrm>
            <a:prstGeom prst="rect">
              <a:avLst/>
            </a:prstGeom>
          </p:spPr>
        </p:pic>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88415" y="2527379"/>
              <a:ext cx="6051843" cy="6051843"/>
            </a:xfrm>
            <a:prstGeom prst="rect">
              <a:avLst/>
            </a:prstGeom>
          </p:spPr>
        </p:pic>
        <p:pic>
          <p:nvPicPr>
            <p:cNvPr id="12" name="Imag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40258" y="2527379"/>
              <a:ext cx="6051843" cy="6051843"/>
            </a:xfrm>
            <a:prstGeom prst="rect">
              <a:avLst/>
            </a:prstGeom>
          </p:spPr>
        </p:pic>
      </p:grpSp>
    </p:spTree>
    <p:extLst>
      <p:ext uri="{BB962C8B-B14F-4D97-AF65-F5344CB8AC3E}">
        <p14:creationId xmlns:p14="http://schemas.microsoft.com/office/powerpoint/2010/main" val="639676770"/>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4</a:t>
            </a:fld>
            <a:endParaRPr/>
          </a:p>
        </p:txBody>
      </p:sp>
      <p:pic>
        <p:nvPicPr>
          <p:cNvPr id="6" name="Picture 2"/>
          <p:cNvPicPr>
            <a:picLocks noChangeAspect="1" noChangeArrowheads="1"/>
          </p:cNvPicPr>
          <p:nvPr/>
        </p:nvPicPr>
        <p:blipFill>
          <a:blip r:embed="rId2" cstate="print"/>
          <a:srcRect/>
          <a:stretch>
            <a:fillRect/>
          </a:stretch>
        </p:blipFill>
        <p:spPr bwMode="auto">
          <a:xfrm>
            <a:off x="0" y="-7831"/>
            <a:ext cx="24384000" cy="8965096"/>
          </a:xfrm>
          <a:prstGeom prst="rect">
            <a:avLst/>
          </a:prstGeom>
          <a:noFill/>
          <a:ln w="9525">
            <a:noFill/>
            <a:miter lim="800000"/>
            <a:headEnd/>
            <a:tailEnd/>
          </a:ln>
        </p:spPr>
      </p:pic>
      <p:grpSp>
        <p:nvGrpSpPr>
          <p:cNvPr id="7" name="Grouper 6"/>
          <p:cNvGrpSpPr/>
          <p:nvPr/>
        </p:nvGrpSpPr>
        <p:grpSpPr>
          <a:xfrm>
            <a:off x="8229600" y="10086013"/>
            <a:ext cx="7924800" cy="1832431"/>
            <a:chOff x="14656940" y="9871150"/>
            <a:chExt cx="7924800" cy="1832431"/>
          </a:xfrm>
        </p:grpSpPr>
        <p:sp>
          <p:nvSpPr>
            <p:cNvPr id="8" name="Rectangle 7"/>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9" name="Picture 2" descr="Résultat de recherche d'images pour &quot;logo sg transparent&quot;"/>
            <p:cNvPicPr>
              <a:picLocks noChangeAspect="1" noChangeArrowheads="1"/>
            </p:cNvPicPr>
            <p:nvPr/>
          </p:nvPicPr>
          <p:blipFill>
            <a:blip r:embed="rId3" cstate="print"/>
            <a:srcRect/>
            <a:stretch>
              <a:fillRect/>
            </a:stretch>
          </p:blipFill>
          <p:spPr bwMode="auto">
            <a:xfrm>
              <a:off x="14911536" y="10033649"/>
              <a:ext cx="7415608" cy="1507435"/>
            </a:xfrm>
            <a:prstGeom prst="rect">
              <a:avLst/>
            </a:prstGeom>
            <a:noFill/>
          </p:spPr>
        </p:pic>
      </p:grpSp>
    </p:spTree>
    <p:extLst>
      <p:ext uri="{BB962C8B-B14F-4D97-AF65-F5344CB8AC3E}">
        <p14:creationId xmlns:p14="http://schemas.microsoft.com/office/powerpoint/2010/main" val="1237952086"/>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0988" y="353133"/>
            <a:ext cx="23344094" cy="1690154"/>
          </a:xfrm>
        </p:spPr>
        <p:txBody>
          <a:bodyPr>
            <a:normAutofit fontScale="90000"/>
          </a:bodyPr>
          <a:lstStyle/>
          <a:p>
            <a:r>
              <a:rPr lang="fr-FR" dirty="0" smtClean="0"/>
              <a:t>C’est l’heure du dessert !!!</a:t>
            </a:r>
            <a:endParaRPr lang="fr-FR" dirty="0"/>
          </a:p>
        </p:txBody>
      </p:sp>
      <p:pic>
        <p:nvPicPr>
          <p:cNvPr id="4" name="Picture 2" descr="https://i.imgflip.com/1kacra.jpg"/>
          <p:cNvPicPr>
            <a:picLocks noChangeAspect="1" noChangeArrowheads="1"/>
          </p:cNvPicPr>
          <p:nvPr/>
        </p:nvPicPr>
        <p:blipFill>
          <a:blip r:embed="rId2" cstate="print"/>
          <a:srcRect/>
          <a:stretch>
            <a:fillRect/>
          </a:stretch>
        </p:blipFill>
        <p:spPr bwMode="auto">
          <a:xfrm>
            <a:off x="6282882" y="2707046"/>
            <a:ext cx="11800306" cy="8878329"/>
          </a:xfrm>
          <a:prstGeom prst="rect">
            <a:avLst/>
          </a:prstGeom>
          <a:noFill/>
        </p:spPr>
      </p:pic>
    </p:spTree>
    <p:extLst>
      <p:ext uri="{BB962C8B-B14F-4D97-AF65-F5344CB8AC3E}">
        <p14:creationId xmlns:p14="http://schemas.microsoft.com/office/powerpoint/2010/main" val="2074861858"/>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fr-FR" dirty="0" smtClean="0"/>
              <a:t>Discutons au stand!</a:t>
            </a:r>
            <a:endParaRPr lang="fr-FR" dirty="0"/>
          </a:p>
        </p:txBody>
      </p:sp>
      <p:pic>
        <p:nvPicPr>
          <p:cNvPr id="2" name="Image 1"/>
          <p:cNvPicPr>
            <a:picLocks noChangeAspect="1"/>
          </p:cNvPicPr>
          <p:nvPr/>
        </p:nvPicPr>
        <p:blipFill>
          <a:blip r:embed="rId3"/>
          <a:stretch>
            <a:fillRect/>
          </a:stretch>
        </p:blipFill>
        <p:spPr>
          <a:xfrm>
            <a:off x="1331976" y="2889504"/>
            <a:ext cx="13677431" cy="9638030"/>
          </a:xfrm>
          <a:prstGeom prst="rect">
            <a:avLst/>
          </a:prstGeom>
        </p:spPr>
      </p:pic>
      <p:grpSp>
        <p:nvGrpSpPr>
          <p:cNvPr id="11" name="Grouper 10"/>
          <p:cNvGrpSpPr/>
          <p:nvPr/>
        </p:nvGrpSpPr>
        <p:grpSpPr>
          <a:xfrm>
            <a:off x="15544800" y="6382512"/>
            <a:ext cx="7924800" cy="1832431"/>
            <a:chOff x="14656940" y="9871150"/>
            <a:chExt cx="7924800" cy="1832431"/>
          </a:xfrm>
        </p:grpSpPr>
        <p:sp>
          <p:nvSpPr>
            <p:cNvPr id="12" name="Rectangle 11"/>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3"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custDataLst>
      <p:tags r:id="rId1"/>
    </p:custDataLst>
    <p:extLst>
      <p:ext uri="{BB962C8B-B14F-4D97-AF65-F5344CB8AC3E}">
        <p14:creationId xmlns:p14="http://schemas.microsoft.com/office/powerpoint/2010/main" val="15500750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Liens</a:t>
            </a:r>
            <a:endParaRPr lang="fr-FR" dirty="0"/>
          </a:p>
        </p:txBody>
      </p:sp>
      <p:sp>
        <p:nvSpPr>
          <p:cNvPr id="3" name="Rectangle 2"/>
          <p:cNvSpPr/>
          <p:nvPr/>
        </p:nvSpPr>
        <p:spPr>
          <a:xfrm>
            <a:off x="1776410" y="3754600"/>
            <a:ext cx="20025360" cy="861774"/>
          </a:xfrm>
          <a:prstGeom prst="rect">
            <a:avLst/>
          </a:prstGeom>
        </p:spPr>
        <p:txBody>
          <a:bodyPr wrap="square">
            <a:spAutoFit/>
          </a:bodyPr>
          <a:lstStyle/>
          <a:p>
            <a:pPr algn="l"/>
            <a:r>
              <a:rPr lang="fr-FR" dirty="0"/>
              <a:t>https://</a:t>
            </a:r>
            <a:r>
              <a:rPr lang="fr-FR" b="1" dirty="0" err="1"/>
              <a:t>jaceklaskowski</a:t>
            </a:r>
            <a:r>
              <a:rPr lang="fr-FR" dirty="0" err="1"/>
              <a:t>.gitbooks.io</a:t>
            </a:r>
            <a:r>
              <a:rPr lang="fr-FR" dirty="0"/>
              <a:t>/</a:t>
            </a:r>
            <a:r>
              <a:rPr lang="fr-FR" dirty="0" err="1"/>
              <a:t>mastering</a:t>
            </a:r>
            <a:r>
              <a:rPr lang="fr-FR" dirty="0"/>
              <a:t>-apache-</a:t>
            </a:r>
            <a:r>
              <a:rPr lang="fr-FR" dirty="0" err="1"/>
              <a:t>spark</a:t>
            </a:r>
            <a:r>
              <a:rPr lang="fr-FR" dirty="0"/>
              <a:t>/</a:t>
            </a:r>
          </a:p>
        </p:txBody>
      </p:sp>
      <p:sp>
        <p:nvSpPr>
          <p:cNvPr id="5" name="Rectangle 4"/>
          <p:cNvSpPr/>
          <p:nvPr/>
        </p:nvSpPr>
        <p:spPr>
          <a:xfrm>
            <a:off x="1776410" y="5198679"/>
            <a:ext cx="9081332" cy="861774"/>
          </a:xfrm>
          <a:prstGeom prst="rect">
            <a:avLst/>
          </a:prstGeom>
        </p:spPr>
        <p:txBody>
          <a:bodyPr wrap="none">
            <a:spAutoFit/>
          </a:bodyPr>
          <a:lstStyle/>
          <a:p>
            <a:pPr algn="l"/>
            <a:r>
              <a:rPr lang="fr-FR" dirty="0"/>
              <a:t>https://</a:t>
            </a:r>
            <a:r>
              <a:rPr lang="fr-FR" b="1" dirty="0" err="1"/>
              <a:t>databricks</a:t>
            </a:r>
            <a:r>
              <a:rPr lang="fr-FR" dirty="0" err="1"/>
              <a:t>.com</a:t>
            </a:r>
            <a:r>
              <a:rPr lang="fr-FR" dirty="0"/>
              <a:t>/training</a:t>
            </a:r>
          </a:p>
        </p:txBody>
      </p:sp>
      <p:sp>
        <p:nvSpPr>
          <p:cNvPr id="6" name="Rectangle 5"/>
          <p:cNvSpPr/>
          <p:nvPr/>
        </p:nvSpPr>
        <p:spPr>
          <a:xfrm>
            <a:off x="1776410" y="7979574"/>
            <a:ext cx="5450531" cy="861774"/>
          </a:xfrm>
          <a:prstGeom prst="rect">
            <a:avLst/>
          </a:prstGeom>
        </p:spPr>
        <p:txBody>
          <a:bodyPr wrap="none">
            <a:spAutoFit/>
          </a:bodyPr>
          <a:lstStyle/>
          <a:p>
            <a:pPr algn="l"/>
            <a:r>
              <a:rPr lang="fr-FR" dirty="0"/>
              <a:t>http://</a:t>
            </a:r>
            <a:r>
              <a:rPr lang="fr-FR" b="1" dirty="0" err="1"/>
              <a:t>kaggle</a:t>
            </a:r>
            <a:r>
              <a:rPr lang="fr-FR" dirty="0" err="1"/>
              <a:t>.com</a:t>
            </a:r>
            <a:r>
              <a:rPr lang="fr-FR" dirty="0"/>
              <a:t>/</a:t>
            </a:r>
          </a:p>
        </p:txBody>
      </p:sp>
      <p:sp>
        <p:nvSpPr>
          <p:cNvPr id="7" name="Rectangle 6"/>
          <p:cNvSpPr/>
          <p:nvPr/>
        </p:nvSpPr>
        <p:spPr>
          <a:xfrm>
            <a:off x="1776410" y="9466299"/>
            <a:ext cx="17209008" cy="861774"/>
          </a:xfrm>
          <a:prstGeom prst="rect">
            <a:avLst/>
          </a:prstGeom>
        </p:spPr>
        <p:txBody>
          <a:bodyPr wrap="square">
            <a:spAutoFit/>
          </a:bodyPr>
          <a:lstStyle/>
          <a:p>
            <a:pPr algn="l"/>
            <a:r>
              <a:rPr lang="fr-FR" dirty="0"/>
              <a:t>https://</a:t>
            </a:r>
            <a:r>
              <a:rPr lang="fr-FR" dirty="0" err="1"/>
              <a:t>cloud.google.com</a:t>
            </a:r>
            <a:r>
              <a:rPr lang="fr-FR" dirty="0"/>
              <a:t>/</a:t>
            </a:r>
            <a:r>
              <a:rPr lang="fr-FR" dirty="0" err="1"/>
              <a:t>bigquery</a:t>
            </a:r>
            <a:r>
              <a:rPr lang="fr-FR" dirty="0"/>
              <a:t>/</a:t>
            </a:r>
            <a:r>
              <a:rPr lang="fr-FR" b="1" dirty="0"/>
              <a:t>public-data</a:t>
            </a:r>
            <a:r>
              <a:rPr lang="fr-FR" dirty="0"/>
              <a:t>/</a:t>
            </a:r>
          </a:p>
        </p:txBody>
      </p:sp>
    </p:spTree>
    <p:extLst>
      <p:ext uri="{BB962C8B-B14F-4D97-AF65-F5344CB8AC3E}">
        <p14:creationId xmlns:p14="http://schemas.microsoft.com/office/powerpoint/2010/main" val="3134727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ctrTitle"/>
          </p:nvPr>
        </p:nvSpPr>
        <p:spPr>
          <a:xfrm>
            <a:off x="1463959" y="5271247"/>
            <a:ext cx="21456081" cy="2031319"/>
          </a:xfrm>
          <a:prstGeom prst="rect">
            <a:avLst/>
          </a:prstGeom>
        </p:spPr>
        <p:txBody>
          <a:bodyPr/>
          <a:lstStyle/>
          <a:p>
            <a:r>
              <a:rPr lang="fr-FR" dirty="0" err="1" smtClean="0"/>
              <a:t>Big</a:t>
            </a:r>
            <a:r>
              <a:rPr lang="fr-FR" dirty="0" smtClean="0"/>
              <a:t> </a:t>
            </a:r>
            <a:r>
              <a:rPr dirty="0" smtClean="0"/>
              <a:t>Thanks</a:t>
            </a:r>
            <a:endParaRPr dirty="0"/>
          </a:p>
        </p:txBody>
      </p:sp>
      <p:sp>
        <p:nvSpPr>
          <p:cNvPr id="345" name="Shape 345"/>
          <p:cNvSpPr>
            <a:spLocks noGrp="1"/>
          </p:cNvSpPr>
          <p:nvPr>
            <p:ph type="subTitle" sz="quarter" idx="1"/>
          </p:nvPr>
        </p:nvSpPr>
        <p:spPr>
          <a:prstGeom prst="rect">
            <a:avLst/>
          </a:prstGeom>
        </p:spPr>
        <p:txBody>
          <a:bodyPr/>
          <a:lstStyle/>
          <a:p>
            <a:endParaRPr u="sng" dirty="0">
              <a:hlinkClick r:id="rId2"/>
            </a:endParaRPr>
          </a:p>
        </p:txBody>
      </p:sp>
      <p:sp>
        <p:nvSpPr>
          <p:cNvPr id="346" name="Shape 346"/>
          <p:cNvSpPr>
            <a:spLocks noGrp="1"/>
          </p:cNvSpPr>
          <p:nvPr>
            <p:ph type="sldNum" sz="quarter" idx="2"/>
          </p:nvPr>
        </p:nvSpPr>
        <p:spPr>
          <a:xfrm>
            <a:off x="11943929" y="13019484"/>
            <a:ext cx="47828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43</a:t>
            </a:fld>
            <a:endParaRPr/>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Le </a:t>
            </a:r>
            <a:r>
              <a:rPr lang="fr-FR" dirty="0" err="1" smtClean="0"/>
              <a:t>Big</a:t>
            </a:r>
            <a:r>
              <a:rPr lang="fr-FR" dirty="0" smtClean="0"/>
              <a:t> Data chez GBIS</a:t>
            </a:r>
            <a:endParaRPr lang="fr-FR" dirty="0"/>
          </a:p>
        </p:txBody>
      </p:sp>
      <p:sp>
        <p:nvSpPr>
          <p:cNvPr id="9" name="Rectangle 8"/>
          <p:cNvSpPr/>
          <p:nvPr/>
        </p:nvSpPr>
        <p:spPr>
          <a:xfrm>
            <a:off x="0" y="2576946"/>
            <a:ext cx="24384000" cy="10363200"/>
          </a:xfrm>
          <a:prstGeom prst="rect">
            <a:avLst/>
          </a:prstGeom>
          <a:solidFill>
            <a:srgbClr val="FAFAF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grpSp>
        <p:nvGrpSpPr>
          <p:cNvPr id="10" name="Grouper 8"/>
          <p:cNvGrpSpPr/>
          <p:nvPr/>
        </p:nvGrpSpPr>
        <p:grpSpPr>
          <a:xfrm>
            <a:off x="738960" y="4684659"/>
            <a:ext cx="7523596" cy="7834357"/>
            <a:chOff x="5178827" y="753326"/>
            <a:chExt cx="3359420" cy="3498180"/>
          </a:xfrm>
        </p:grpSpPr>
        <p:grpSp>
          <p:nvGrpSpPr>
            <p:cNvPr id="11" name="Grouper 31"/>
            <p:cNvGrpSpPr/>
            <p:nvPr/>
          </p:nvGrpSpPr>
          <p:grpSpPr>
            <a:xfrm>
              <a:off x="5181841" y="753326"/>
              <a:ext cx="3356406" cy="3498180"/>
              <a:chOff x="5182740" y="753826"/>
              <a:chExt cx="3356406" cy="3498180"/>
            </a:xfrm>
          </p:grpSpPr>
          <p:pic>
            <p:nvPicPr>
              <p:cNvPr id="13" name="Image 23"/>
              <p:cNvPicPr>
                <a:picLocks noChangeAspect="1"/>
              </p:cNvPicPr>
              <p:nvPr/>
            </p:nvPicPr>
            <p:blipFill>
              <a:blip r:embed="rId3" cstate="print"/>
              <a:stretch>
                <a:fillRect/>
              </a:stretch>
            </p:blipFill>
            <p:spPr>
              <a:xfrm>
                <a:off x="6399396" y="753826"/>
                <a:ext cx="929727" cy="990549"/>
              </a:xfrm>
              <a:prstGeom prst="rect">
                <a:avLst/>
              </a:prstGeom>
            </p:spPr>
          </p:pic>
          <p:pic>
            <p:nvPicPr>
              <p:cNvPr id="14" name="Image 1"/>
              <p:cNvPicPr>
                <a:picLocks noChangeAspect="1"/>
              </p:cNvPicPr>
              <p:nvPr/>
            </p:nvPicPr>
            <p:blipFill>
              <a:blip r:embed="rId4" cstate="print"/>
              <a:stretch>
                <a:fillRect/>
              </a:stretch>
            </p:blipFill>
            <p:spPr>
              <a:xfrm>
                <a:off x="7617833" y="1398782"/>
                <a:ext cx="921313" cy="981587"/>
              </a:xfrm>
              <a:prstGeom prst="rect">
                <a:avLst/>
              </a:prstGeom>
            </p:spPr>
          </p:pic>
          <p:pic>
            <p:nvPicPr>
              <p:cNvPr id="15" name="Image 3"/>
              <p:cNvPicPr>
                <a:picLocks noChangeAspect="1"/>
              </p:cNvPicPr>
              <p:nvPr/>
            </p:nvPicPr>
            <p:blipFill>
              <a:blip r:embed="rId5" cstate="print"/>
              <a:stretch>
                <a:fillRect/>
              </a:stretch>
            </p:blipFill>
            <p:spPr>
              <a:xfrm>
                <a:off x="6400743" y="3269926"/>
                <a:ext cx="921244" cy="982080"/>
              </a:xfrm>
              <a:prstGeom prst="rect">
                <a:avLst/>
              </a:prstGeom>
            </p:spPr>
          </p:pic>
          <p:pic>
            <p:nvPicPr>
              <p:cNvPr id="16" name="Image 4"/>
              <p:cNvPicPr>
                <a:picLocks noChangeAspect="1"/>
              </p:cNvPicPr>
              <p:nvPr/>
            </p:nvPicPr>
            <p:blipFill>
              <a:blip r:embed="rId6" cstate="print"/>
              <a:stretch>
                <a:fillRect/>
              </a:stretch>
            </p:blipFill>
            <p:spPr>
              <a:xfrm>
                <a:off x="5182740" y="2631963"/>
                <a:ext cx="922845" cy="992494"/>
              </a:xfrm>
              <a:prstGeom prst="rect">
                <a:avLst/>
              </a:prstGeom>
            </p:spPr>
          </p:pic>
          <p:pic>
            <p:nvPicPr>
              <p:cNvPr id="17" name="Image 9"/>
              <p:cNvPicPr>
                <a:picLocks noChangeAspect="1"/>
              </p:cNvPicPr>
              <p:nvPr/>
            </p:nvPicPr>
            <p:blipFill>
              <a:blip r:embed="rId7" cstate="print"/>
              <a:stretch>
                <a:fillRect/>
              </a:stretch>
            </p:blipFill>
            <p:spPr>
              <a:xfrm>
                <a:off x="6400742" y="2017651"/>
                <a:ext cx="921246" cy="990773"/>
              </a:xfrm>
              <a:prstGeom prst="rect">
                <a:avLst/>
              </a:prstGeom>
            </p:spPr>
          </p:pic>
          <p:pic>
            <p:nvPicPr>
              <p:cNvPr id="18" name="Image 26"/>
              <p:cNvPicPr>
                <a:picLocks noChangeAspect="1"/>
              </p:cNvPicPr>
              <p:nvPr/>
            </p:nvPicPr>
            <p:blipFill>
              <a:blip r:embed="rId8" cstate="print"/>
              <a:stretch>
                <a:fillRect/>
              </a:stretch>
            </p:blipFill>
            <p:spPr>
              <a:xfrm>
                <a:off x="7617833" y="2635168"/>
                <a:ext cx="921312" cy="982154"/>
              </a:xfrm>
              <a:prstGeom prst="rect">
                <a:avLst/>
              </a:prstGeom>
            </p:spPr>
          </p:pic>
        </p:grpSp>
        <p:pic>
          <p:nvPicPr>
            <p:cNvPr id="12" name="Image 7"/>
            <p:cNvPicPr>
              <a:picLocks noChangeAspect="1"/>
            </p:cNvPicPr>
            <p:nvPr/>
          </p:nvPicPr>
          <p:blipFill>
            <a:blip r:embed="rId9" cstate="print"/>
            <a:stretch>
              <a:fillRect/>
            </a:stretch>
          </p:blipFill>
          <p:spPr>
            <a:xfrm>
              <a:off x="5178827" y="1389659"/>
              <a:ext cx="927835" cy="990210"/>
            </a:xfrm>
            <a:prstGeom prst="rect">
              <a:avLst/>
            </a:prstGeom>
          </p:spPr>
        </p:pic>
      </p:grpSp>
      <p:sp>
        <p:nvSpPr>
          <p:cNvPr id="21" name="TextBox 114"/>
          <p:cNvSpPr txBox="1"/>
          <p:nvPr/>
        </p:nvSpPr>
        <p:spPr>
          <a:xfrm>
            <a:off x="20101669" y="5724276"/>
            <a:ext cx="2754676" cy="9015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Utilisateurs actifs</a:t>
            </a:r>
            <a:endParaRPr lang="fr-FR" sz="3200" kern="1200" dirty="0">
              <a:solidFill>
                <a:schemeClr val="bg1">
                  <a:lumMod val="75000"/>
                  <a:lumOff val="25000"/>
                </a:schemeClr>
              </a:solidFill>
              <a:latin typeface="Arial"/>
              <a:ea typeface="+mn-ea"/>
              <a:cs typeface="+mn-cs"/>
            </a:endParaRPr>
          </a:p>
        </p:txBody>
      </p:sp>
      <p:sp>
        <p:nvSpPr>
          <p:cNvPr id="25" name="TextBox 118"/>
          <p:cNvSpPr txBox="1"/>
          <p:nvPr/>
        </p:nvSpPr>
        <p:spPr>
          <a:xfrm>
            <a:off x="13643767" y="5742819"/>
            <a:ext cx="2986476" cy="886630"/>
          </a:xfrm>
          <a:prstGeom prst="rect">
            <a:avLst/>
          </a:prstGeom>
          <a:noFill/>
        </p:spPr>
        <p:txBody>
          <a:bodyPr wrap="square" lIns="35992" tIns="35992" rIns="35992" bIns="35992" rtlCol="0" anchor="ctr">
            <a:noAutofit/>
          </a:bodyPr>
          <a:lstStyle/>
          <a:p>
            <a:pPr algn="l" defTabSz="1828800" hangingPunct="1">
              <a:defRPr/>
            </a:pPr>
            <a:r>
              <a:rPr lang="fr-FR" sz="3200" kern="1200" dirty="0" err="1" smtClean="0">
                <a:solidFill>
                  <a:schemeClr val="bg1">
                    <a:lumMod val="75000"/>
                    <a:lumOff val="25000"/>
                  </a:schemeClr>
                </a:solidFill>
                <a:latin typeface="Arial"/>
                <a:ea typeface="+mn-ea"/>
                <a:cs typeface="+mn-cs"/>
              </a:rPr>
              <a:t>DataSources</a:t>
            </a:r>
            <a:endParaRPr lang="fr-FR" sz="3200" kern="1200" dirty="0">
              <a:solidFill>
                <a:schemeClr val="bg1">
                  <a:lumMod val="75000"/>
                  <a:lumOff val="25000"/>
                </a:schemeClr>
              </a:solidFill>
              <a:latin typeface="Arial"/>
              <a:ea typeface="+mn-ea"/>
              <a:cs typeface="+mn-cs"/>
            </a:endParaRPr>
          </a:p>
        </p:txBody>
      </p:sp>
      <p:sp>
        <p:nvSpPr>
          <p:cNvPr id="31" name="TextBox 124"/>
          <p:cNvSpPr txBox="1"/>
          <p:nvPr/>
        </p:nvSpPr>
        <p:spPr>
          <a:xfrm>
            <a:off x="13601671" y="3595377"/>
            <a:ext cx="3028572" cy="936166"/>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Data </a:t>
            </a:r>
            <a:r>
              <a:rPr lang="fr-FR" sz="3200" kern="1200" smtClean="0">
                <a:solidFill>
                  <a:schemeClr val="bg1">
                    <a:lumMod val="75000"/>
                    <a:lumOff val="25000"/>
                  </a:schemeClr>
                </a:solidFill>
                <a:latin typeface="Arial"/>
                <a:ea typeface="+mn-ea"/>
                <a:cs typeface="+mn-cs"/>
              </a:rPr>
              <a:t>Lake pour tout </a:t>
            </a:r>
            <a:r>
              <a:rPr lang="fr-FR" sz="3200" kern="1200" dirty="0">
                <a:solidFill>
                  <a:schemeClr val="bg1">
                    <a:lumMod val="75000"/>
                    <a:lumOff val="25000"/>
                  </a:schemeClr>
                </a:solidFill>
                <a:latin typeface="Arial"/>
                <a:ea typeface="+mn-ea"/>
                <a:cs typeface="+mn-cs"/>
              </a:rPr>
              <a:t>GBIS B2B</a:t>
            </a:r>
          </a:p>
        </p:txBody>
      </p:sp>
      <p:sp>
        <p:nvSpPr>
          <p:cNvPr id="35" name="TextBox 128"/>
          <p:cNvSpPr txBox="1"/>
          <p:nvPr/>
        </p:nvSpPr>
        <p:spPr>
          <a:xfrm>
            <a:off x="20143763" y="3572359"/>
            <a:ext cx="3396490"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Data </a:t>
            </a:r>
            <a:r>
              <a:rPr lang="fr-FR" sz="3200" kern="1200" dirty="0" err="1" smtClean="0">
                <a:solidFill>
                  <a:schemeClr val="bg1">
                    <a:lumMod val="75000"/>
                    <a:lumOff val="25000"/>
                  </a:schemeClr>
                </a:solidFill>
                <a:latin typeface="Arial"/>
                <a:ea typeface="+mn-ea"/>
                <a:cs typeface="+mn-cs"/>
              </a:rPr>
              <a:t>Centers</a:t>
            </a:r>
            <a:endParaRPr lang="fr-FR" sz="3200" kern="1200" dirty="0">
              <a:solidFill>
                <a:schemeClr val="bg1">
                  <a:lumMod val="75000"/>
                  <a:lumOff val="25000"/>
                </a:schemeClr>
              </a:solidFill>
              <a:latin typeface="Arial"/>
              <a:ea typeface="+mn-ea"/>
              <a:cs typeface="+mn-cs"/>
            </a:endParaRPr>
          </a:p>
        </p:txBody>
      </p:sp>
      <p:sp>
        <p:nvSpPr>
          <p:cNvPr id="40" name="TextBox 133"/>
          <p:cNvSpPr txBox="1"/>
          <p:nvPr/>
        </p:nvSpPr>
        <p:spPr>
          <a:xfrm>
            <a:off x="13643766" y="10037704"/>
            <a:ext cx="4115735" cy="886630"/>
          </a:xfrm>
          <a:prstGeom prst="rect">
            <a:avLst/>
          </a:prstGeom>
          <a:noFill/>
        </p:spPr>
        <p:txBody>
          <a:bodyPr wrap="square" lIns="35992" tIns="35992" rIns="35992" bIns="35992" rtlCol="0" anchor="ctr">
            <a:noAutofit/>
          </a:bodyPr>
          <a:lstStyle/>
          <a:p>
            <a:pPr algn="l" defTabSz="1828800" hangingPunct="1">
              <a:defRPr/>
            </a:pPr>
            <a:r>
              <a:rPr lang="fr-FR" sz="3200" dirty="0" err="1" smtClean="0">
                <a:solidFill>
                  <a:schemeClr val="bg1">
                    <a:lumMod val="75000"/>
                    <a:lumOff val="25000"/>
                  </a:schemeClr>
                </a:solidFill>
                <a:latin typeface="Arial"/>
              </a:rPr>
              <a:t>P</a:t>
            </a:r>
            <a:r>
              <a:rPr lang="fr-FR" sz="3200" kern="1200" dirty="0" err="1" smtClean="0">
                <a:solidFill>
                  <a:schemeClr val="bg1">
                    <a:lumMod val="75000"/>
                    <a:lumOff val="25000"/>
                  </a:schemeClr>
                </a:solidFill>
                <a:latin typeface="Arial"/>
                <a:ea typeface="+mn-ea"/>
                <a:cs typeface="+mn-cs"/>
              </a:rPr>
              <a:t>etabytes</a:t>
            </a:r>
            <a:r>
              <a:rPr lang="fr-FR" sz="3200" kern="1200" dirty="0" smtClean="0">
                <a:solidFill>
                  <a:schemeClr val="bg1">
                    <a:lumMod val="75000"/>
                    <a:lumOff val="25000"/>
                  </a:schemeClr>
                </a:solidFill>
                <a:latin typeface="Arial"/>
                <a:ea typeface="+mn-ea"/>
                <a:cs typeface="+mn-cs"/>
              </a:rPr>
              <a:t> de disques</a:t>
            </a:r>
            <a:endParaRPr lang="fr-FR" sz="3200" kern="1200" dirty="0">
              <a:solidFill>
                <a:schemeClr val="bg1">
                  <a:lumMod val="75000"/>
                  <a:lumOff val="25000"/>
                </a:schemeClr>
              </a:solidFill>
              <a:latin typeface="Arial"/>
              <a:ea typeface="+mn-ea"/>
              <a:cs typeface="+mn-cs"/>
            </a:endParaRPr>
          </a:p>
        </p:txBody>
      </p:sp>
      <p:sp>
        <p:nvSpPr>
          <p:cNvPr id="45" name="TextBox 138"/>
          <p:cNvSpPr txBox="1"/>
          <p:nvPr/>
        </p:nvSpPr>
        <p:spPr>
          <a:xfrm>
            <a:off x="20143765" y="10028110"/>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Serveurs</a:t>
            </a:r>
            <a:endParaRPr lang="fr-FR" sz="3200" kern="1200" dirty="0">
              <a:solidFill>
                <a:schemeClr val="bg1">
                  <a:lumMod val="75000"/>
                  <a:lumOff val="25000"/>
                </a:schemeClr>
              </a:solidFill>
              <a:latin typeface="Arial"/>
              <a:ea typeface="+mn-ea"/>
              <a:cs typeface="+mn-cs"/>
            </a:endParaRPr>
          </a:p>
        </p:txBody>
      </p:sp>
      <p:sp>
        <p:nvSpPr>
          <p:cNvPr id="50" name="TextBox 143"/>
          <p:cNvSpPr txBox="1"/>
          <p:nvPr/>
        </p:nvSpPr>
        <p:spPr>
          <a:xfrm>
            <a:off x="13643767" y="7890261"/>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Projets actifs</a:t>
            </a:r>
            <a:endParaRPr lang="fr-FR" sz="3200" kern="1200" dirty="0">
              <a:solidFill>
                <a:schemeClr val="bg1">
                  <a:lumMod val="75000"/>
                  <a:lumOff val="25000"/>
                </a:schemeClr>
              </a:solidFill>
              <a:latin typeface="Arial"/>
              <a:ea typeface="+mn-ea"/>
              <a:cs typeface="+mn-cs"/>
            </a:endParaRPr>
          </a:p>
        </p:txBody>
      </p:sp>
      <p:grpSp>
        <p:nvGrpSpPr>
          <p:cNvPr id="62" name="Grouper 61"/>
          <p:cNvGrpSpPr/>
          <p:nvPr/>
        </p:nvGrpSpPr>
        <p:grpSpPr>
          <a:xfrm>
            <a:off x="12140434" y="3255900"/>
            <a:ext cx="1182686" cy="7800227"/>
            <a:chOff x="12140434" y="3255900"/>
            <a:chExt cx="1182686" cy="7800227"/>
          </a:xfrm>
        </p:grpSpPr>
        <p:sp>
          <p:nvSpPr>
            <p:cNvPr id="27" name="Hexagon 120"/>
            <p:cNvSpPr/>
            <p:nvPr/>
          </p:nvSpPr>
          <p:spPr>
            <a:xfrm rot="16200000">
              <a:off x="12052827" y="5490949"/>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32" name="Hexagon 125"/>
            <p:cNvSpPr/>
            <p:nvPr/>
          </p:nvSpPr>
          <p:spPr>
            <a:xfrm rot="16200000">
              <a:off x="12052827" y="3343507"/>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42" name="Hexagon 135"/>
            <p:cNvSpPr/>
            <p:nvPr/>
          </p:nvSpPr>
          <p:spPr>
            <a:xfrm rot="16200000">
              <a:off x="12052827" y="9785834"/>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52" name="Hexagon 145"/>
            <p:cNvSpPr/>
            <p:nvPr/>
          </p:nvSpPr>
          <p:spPr>
            <a:xfrm rot="16200000">
              <a:off x="12052827" y="7638391"/>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grpSp>
      <p:grpSp>
        <p:nvGrpSpPr>
          <p:cNvPr id="61" name="Grouper 60"/>
          <p:cNvGrpSpPr/>
          <p:nvPr/>
        </p:nvGrpSpPr>
        <p:grpSpPr>
          <a:xfrm>
            <a:off x="12140433" y="3355475"/>
            <a:ext cx="1212184" cy="7601077"/>
            <a:chOff x="11392290" y="3355475"/>
            <a:chExt cx="1212184" cy="7601077"/>
          </a:xfrm>
        </p:grpSpPr>
        <p:sp>
          <p:nvSpPr>
            <p:cNvPr id="28" name="TextBox 121"/>
            <p:cNvSpPr txBox="1"/>
            <p:nvPr/>
          </p:nvSpPr>
          <p:spPr>
            <a:xfrm>
              <a:off x="11421786" y="5502917"/>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33" name="TextBox 126"/>
            <p:cNvSpPr txBox="1"/>
            <p:nvPr/>
          </p:nvSpPr>
          <p:spPr>
            <a:xfrm>
              <a:off x="11392290" y="3355475"/>
              <a:ext cx="1182688" cy="1158750"/>
            </a:xfrm>
            <a:prstGeom prst="rect">
              <a:avLst/>
            </a:prstGeom>
            <a:noFill/>
            <a:ln>
              <a:noFill/>
            </a:ln>
          </p:spPr>
          <p:txBody>
            <a:bodyPr wrap="none" lIns="35992" tIns="35992" rIns="35992" bIns="35992" rtlCol="0" anchor="ctr">
              <a:noAutofit/>
            </a:bodyPr>
            <a:lstStyle/>
            <a:p>
              <a:pPr defTabSz="1828800" hangingPunct="1">
                <a:defRPr/>
              </a:pPr>
              <a:r>
                <a:rPr lang="fr-FR" sz="5600" kern="1200" dirty="0">
                  <a:solidFill>
                    <a:schemeClr val="tx1"/>
                  </a:solidFill>
                  <a:effectLst>
                    <a:outerShdw blurRad="50800" dist="38100" dir="2700000" algn="tl" rotWithShape="0">
                      <a:prstClr val="black">
                        <a:alpha val="40000"/>
                      </a:prstClr>
                    </a:outerShdw>
                  </a:effectLst>
                  <a:latin typeface="Arial"/>
                  <a:ea typeface="+mn-ea"/>
                  <a:cs typeface="+mn-cs"/>
                </a:rPr>
                <a:t>1</a:t>
              </a:r>
            </a:p>
          </p:txBody>
        </p:sp>
        <p:sp>
          <p:nvSpPr>
            <p:cNvPr id="43" name="TextBox 136"/>
            <p:cNvSpPr txBox="1"/>
            <p:nvPr/>
          </p:nvSpPr>
          <p:spPr>
            <a:xfrm>
              <a:off x="11392290" y="9797802"/>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3.3</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53" name="TextBox 146"/>
            <p:cNvSpPr txBox="1"/>
            <p:nvPr/>
          </p:nvSpPr>
          <p:spPr>
            <a:xfrm>
              <a:off x="11421786" y="7650359"/>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35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sp>
        <p:nvSpPr>
          <p:cNvPr id="55" name="TextBox 148"/>
          <p:cNvSpPr txBox="1"/>
          <p:nvPr/>
        </p:nvSpPr>
        <p:spPr>
          <a:xfrm>
            <a:off x="20143765" y="7876193"/>
            <a:ext cx="3425724" cy="886630"/>
          </a:xfrm>
          <a:prstGeom prst="rect">
            <a:avLst/>
          </a:prstGeom>
          <a:noFill/>
        </p:spPr>
        <p:txBody>
          <a:bodyPr wrap="square" lIns="35992" tIns="35992" rIns="35992" bIns="35992" rtlCol="0" anchor="ctr">
            <a:noAutofit/>
          </a:bodyPr>
          <a:lstStyle/>
          <a:p>
            <a:pPr algn="l" defTabSz="1828800" hangingPunct="1">
              <a:defRPr/>
            </a:pPr>
            <a:r>
              <a:rPr lang="fr-FR" sz="3200" kern="1200" dirty="0" smtClean="0">
                <a:solidFill>
                  <a:schemeClr val="bg1">
                    <a:lumMod val="75000"/>
                    <a:lumOff val="25000"/>
                  </a:schemeClr>
                </a:solidFill>
                <a:latin typeface="Arial"/>
                <a:ea typeface="+mn-ea"/>
                <a:cs typeface="+mn-cs"/>
              </a:rPr>
              <a:t>Projets en production</a:t>
            </a:r>
            <a:endParaRPr lang="fr-FR" sz="3200" kern="1200" dirty="0">
              <a:solidFill>
                <a:schemeClr val="bg1">
                  <a:lumMod val="75000"/>
                  <a:lumOff val="25000"/>
                </a:schemeClr>
              </a:solidFill>
              <a:latin typeface="Arial"/>
              <a:ea typeface="+mn-ea"/>
              <a:cs typeface="+mn-cs"/>
            </a:endParaRPr>
          </a:p>
        </p:txBody>
      </p:sp>
      <p:pic>
        <p:nvPicPr>
          <p:cNvPr id="59" name="Picture 2" descr="Résultat de recherche d'images pour &quot;logo sg transparent&quot;"/>
          <p:cNvPicPr>
            <a:picLocks noChangeAspect="1" noChangeArrowheads="1"/>
          </p:cNvPicPr>
          <p:nvPr/>
        </p:nvPicPr>
        <p:blipFill>
          <a:blip r:embed="rId10" cstate="print"/>
          <a:srcRect/>
          <a:stretch>
            <a:fillRect/>
          </a:stretch>
        </p:blipFill>
        <p:spPr bwMode="auto">
          <a:xfrm>
            <a:off x="1794428" y="3051047"/>
            <a:ext cx="5984757" cy="1216573"/>
          </a:xfrm>
          <a:prstGeom prst="rect">
            <a:avLst/>
          </a:prstGeom>
          <a:noFill/>
        </p:spPr>
      </p:pic>
      <p:grpSp>
        <p:nvGrpSpPr>
          <p:cNvPr id="63" name="Grouper 62"/>
          <p:cNvGrpSpPr/>
          <p:nvPr/>
        </p:nvGrpSpPr>
        <p:grpSpPr>
          <a:xfrm>
            <a:off x="18574014" y="3246307"/>
            <a:ext cx="1182686" cy="7800227"/>
            <a:chOff x="12140434" y="3255900"/>
            <a:chExt cx="1182686" cy="7800227"/>
          </a:xfrm>
        </p:grpSpPr>
        <p:sp>
          <p:nvSpPr>
            <p:cNvPr id="64" name="Hexagon 120"/>
            <p:cNvSpPr/>
            <p:nvPr/>
          </p:nvSpPr>
          <p:spPr>
            <a:xfrm rot="16200000">
              <a:off x="12052827" y="5490949"/>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5" name="Hexagon 125"/>
            <p:cNvSpPr/>
            <p:nvPr/>
          </p:nvSpPr>
          <p:spPr>
            <a:xfrm rot="16200000">
              <a:off x="12052827" y="3343507"/>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6" name="Hexagon 135"/>
            <p:cNvSpPr/>
            <p:nvPr/>
          </p:nvSpPr>
          <p:spPr>
            <a:xfrm rot="16200000">
              <a:off x="12052827" y="9785834"/>
              <a:ext cx="1357900" cy="1182686"/>
            </a:xfrm>
            <a:prstGeom prst="hexagon">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sp>
          <p:nvSpPr>
            <p:cNvPr id="67" name="Hexagon 145"/>
            <p:cNvSpPr/>
            <p:nvPr/>
          </p:nvSpPr>
          <p:spPr>
            <a:xfrm rot="16200000">
              <a:off x="12052827" y="7638391"/>
              <a:ext cx="1357900" cy="1182686"/>
            </a:xfrm>
            <a:prstGeom prst="hexagon">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endParaRPr lang="en-GB" sz="2000" b="1" kern="1200" dirty="0">
                <a:solidFill>
                  <a:schemeClr val="tx1"/>
                </a:solidFill>
                <a:latin typeface="Arial"/>
              </a:endParaRPr>
            </a:p>
          </p:txBody>
        </p:sp>
      </p:grpSp>
      <p:grpSp>
        <p:nvGrpSpPr>
          <p:cNvPr id="68" name="Grouper 67"/>
          <p:cNvGrpSpPr/>
          <p:nvPr/>
        </p:nvGrpSpPr>
        <p:grpSpPr>
          <a:xfrm>
            <a:off x="18574013" y="3345882"/>
            <a:ext cx="1212184" cy="7601077"/>
            <a:chOff x="11392290" y="3355475"/>
            <a:chExt cx="1212184" cy="7601077"/>
          </a:xfrm>
        </p:grpSpPr>
        <p:sp>
          <p:nvSpPr>
            <p:cNvPr id="69" name="TextBox 121"/>
            <p:cNvSpPr txBox="1"/>
            <p:nvPr/>
          </p:nvSpPr>
          <p:spPr>
            <a:xfrm>
              <a:off x="11421786" y="5502917"/>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80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0" name="TextBox 126"/>
            <p:cNvSpPr txBox="1"/>
            <p:nvPr/>
          </p:nvSpPr>
          <p:spPr>
            <a:xfrm>
              <a:off x="11392290" y="3355475"/>
              <a:ext cx="1182688" cy="1158750"/>
            </a:xfrm>
            <a:prstGeom prst="rect">
              <a:avLst/>
            </a:prstGeom>
            <a:noFill/>
            <a:ln>
              <a:noFill/>
            </a:ln>
          </p:spPr>
          <p:txBody>
            <a:bodyPr wrap="none" lIns="35992" tIns="35992" rIns="35992" bIns="35992" rtlCol="0" anchor="ctr">
              <a:noAutofit/>
            </a:bodyPr>
            <a:lstStyle/>
            <a:p>
              <a:pPr defTabSz="1828800" hangingPunct="1">
                <a:defRPr/>
              </a:pPr>
              <a:r>
                <a:rPr lang="fr-FR" sz="5600" kern="1200" dirty="0" smtClean="0">
                  <a:solidFill>
                    <a:schemeClr val="tx1"/>
                  </a:solidFill>
                  <a:effectLst>
                    <a:outerShdw blurRad="50800" dist="38100" dir="2700000" algn="tl" rotWithShape="0">
                      <a:prstClr val="black">
                        <a:alpha val="40000"/>
                      </a:prstClr>
                    </a:outerShdw>
                  </a:effectLst>
                  <a:latin typeface="Arial"/>
                  <a:ea typeface="+mn-ea"/>
                  <a:cs typeface="+mn-cs"/>
                </a:rPr>
                <a:t>2</a:t>
              </a:r>
              <a:endParaRPr lang="fr-FR" sz="56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1" name="TextBox 136"/>
            <p:cNvSpPr txBox="1"/>
            <p:nvPr/>
          </p:nvSpPr>
          <p:spPr>
            <a:xfrm>
              <a:off x="11392290" y="9797802"/>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100</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sp>
          <p:nvSpPr>
            <p:cNvPr id="72" name="TextBox 146"/>
            <p:cNvSpPr txBox="1"/>
            <p:nvPr/>
          </p:nvSpPr>
          <p:spPr>
            <a:xfrm>
              <a:off x="11421786" y="7650359"/>
              <a:ext cx="1182688" cy="1158750"/>
            </a:xfrm>
            <a:prstGeom prst="rect">
              <a:avLst/>
            </a:prstGeom>
            <a:noFill/>
          </p:spPr>
          <p:txBody>
            <a:bodyPr wrap="none" lIns="35992" tIns="35992" rIns="35992" bIns="35992" rtlCol="0" anchor="ctr">
              <a:noAutofit/>
            </a:bodyPr>
            <a:lstStyle/>
            <a:p>
              <a:pPr defTabSz="1828800" hangingPunct="1">
                <a:defRPr/>
              </a:pPr>
              <a:r>
                <a:rPr lang="fr-FR" sz="4800" kern="1200" dirty="0" smtClean="0">
                  <a:solidFill>
                    <a:schemeClr val="tx1"/>
                  </a:solidFill>
                  <a:effectLst>
                    <a:outerShdw blurRad="50800" dist="38100" dir="2700000" algn="tl" rotWithShape="0">
                      <a:prstClr val="black">
                        <a:alpha val="40000"/>
                      </a:prstClr>
                    </a:outerShdw>
                  </a:effectLst>
                  <a:latin typeface="Arial"/>
                  <a:ea typeface="+mn-ea"/>
                  <a:cs typeface="+mn-cs"/>
                </a:rPr>
                <a:t>15</a:t>
              </a:r>
              <a:endParaRPr lang="fr-FR" sz="4800" kern="1200" dirty="0">
                <a:solidFill>
                  <a:schemeClr val="tx1"/>
                </a:solidFill>
                <a:effectLst>
                  <a:outerShdw blurRad="50800" dist="38100" dir="2700000" algn="tl" rotWithShape="0">
                    <a:prstClr val="black">
                      <a:alpha val="40000"/>
                    </a:prstClr>
                  </a:outerShdw>
                </a:effectLst>
                <a:latin typeface="Arial"/>
                <a:ea typeface="+mn-ea"/>
                <a:cs typeface="+mn-cs"/>
              </a:endParaRPr>
            </a:p>
          </p:txBody>
        </p:sp>
      </p:grpSp>
    </p:spTree>
    <p:extLst>
      <p:ext uri="{BB962C8B-B14F-4D97-AF65-F5344CB8AC3E}">
        <p14:creationId xmlns:p14="http://schemas.microsoft.com/office/powerpoint/2010/main" val="491157500"/>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0" y="136442"/>
            <a:ext cx="24384000" cy="2203987"/>
          </a:xfrm>
        </p:spPr>
        <p:txBody>
          <a:bodyPr>
            <a:normAutofit fontScale="90000"/>
          </a:bodyPr>
          <a:lstStyle/>
          <a:p>
            <a:r>
              <a:rPr lang="fr-FR" dirty="0" smtClean="0"/>
              <a:t>Gros consommateur d’</a:t>
            </a:r>
            <a:r>
              <a:rPr lang="fr-FR" dirty="0" err="1" smtClean="0"/>
              <a:t>OpenSource</a:t>
            </a:r>
            <a:endParaRPr lang="fr-FR" dirty="0"/>
          </a:p>
        </p:txBody>
      </p:sp>
      <p:pic>
        <p:nvPicPr>
          <p:cNvPr id="44"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8654" b="7377"/>
          <a:stretch/>
        </p:blipFill>
        <p:spPr>
          <a:xfrm>
            <a:off x="0" y="2604655"/>
            <a:ext cx="24384000" cy="10280072"/>
          </a:xfrm>
          <a:prstGeom prst="rect">
            <a:avLst/>
          </a:prstGeom>
        </p:spPr>
      </p:pic>
      <p:pic>
        <p:nvPicPr>
          <p:cNvPr id="46"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4164" y="10630400"/>
            <a:ext cx="2501128" cy="1238058"/>
          </a:xfrm>
          <a:prstGeom prst="rect">
            <a:avLst/>
          </a:prstGeom>
        </p:spPr>
      </p:pic>
      <p:pic>
        <p:nvPicPr>
          <p:cNvPr id="47"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78415" y="9774587"/>
            <a:ext cx="1535088" cy="1535082"/>
          </a:xfrm>
          <a:prstGeom prst="rect">
            <a:avLst/>
          </a:prstGeom>
        </p:spPr>
      </p:pic>
      <p:pic>
        <p:nvPicPr>
          <p:cNvPr id="48"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63690" y="6531149"/>
            <a:ext cx="1464794" cy="1464794"/>
          </a:xfrm>
          <a:prstGeom prst="rect">
            <a:avLst/>
          </a:prstGeom>
        </p:spPr>
      </p:pic>
      <p:pic>
        <p:nvPicPr>
          <p:cNvPr id="49"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30892" y="9472417"/>
            <a:ext cx="3894562" cy="1768958"/>
          </a:xfrm>
          <a:prstGeom prst="rect">
            <a:avLst/>
          </a:prstGeom>
        </p:spPr>
      </p:pic>
      <p:pic>
        <p:nvPicPr>
          <p:cNvPr id="51"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9904" y="3420377"/>
            <a:ext cx="1268114" cy="1268114"/>
          </a:xfrm>
          <a:prstGeom prst="rect">
            <a:avLst/>
          </a:prstGeom>
        </p:spPr>
      </p:pic>
      <p:pic>
        <p:nvPicPr>
          <p:cNvPr id="54"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90228" y="7290043"/>
            <a:ext cx="1568306" cy="1568306"/>
          </a:xfrm>
          <a:prstGeom prst="rect">
            <a:avLst/>
          </a:prstGeom>
        </p:spPr>
      </p:pic>
      <p:pic>
        <p:nvPicPr>
          <p:cNvPr id="56"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569116" y="3832590"/>
            <a:ext cx="4452122" cy="1136712"/>
          </a:xfrm>
          <a:prstGeom prst="rect">
            <a:avLst/>
          </a:prstGeom>
        </p:spPr>
      </p:pic>
      <p:pic>
        <p:nvPicPr>
          <p:cNvPr id="57"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85750" y="5337781"/>
            <a:ext cx="4030576" cy="1417730"/>
          </a:xfrm>
          <a:prstGeom prst="rect">
            <a:avLst/>
          </a:prstGeom>
        </p:spPr>
      </p:pic>
      <p:pic>
        <p:nvPicPr>
          <p:cNvPr id="58"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20181" y="5277937"/>
            <a:ext cx="3444374" cy="1810504"/>
          </a:xfrm>
          <a:prstGeom prst="rect">
            <a:avLst/>
          </a:prstGeom>
        </p:spPr>
      </p:pic>
      <p:pic>
        <p:nvPicPr>
          <p:cNvPr id="60"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8082" y="8961658"/>
            <a:ext cx="3664982" cy="1294440"/>
          </a:xfrm>
          <a:prstGeom prst="rect">
            <a:avLst/>
          </a:prstGeom>
        </p:spPr>
      </p:pic>
      <p:pic>
        <p:nvPicPr>
          <p:cNvPr id="73"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65596" y="7052167"/>
            <a:ext cx="1336686" cy="1343254"/>
          </a:xfrm>
          <a:prstGeom prst="rect">
            <a:avLst/>
          </a:prstGeom>
        </p:spPr>
      </p:pic>
      <p:pic>
        <p:nvPicPr>
          <p:cNvPr id="74"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7516" y="10542129"/>
            <a:ext cx="2697990" cy="1363346"/>
          </a:xfrm>
          <a:prstGeom prst="rect">
            <a:avLst/>
          </a:prstGeom>
        </p:spPr>
      </p:pic>
      <p:pic>
        <p:nvPicPr>
          <p:cNvPr id="75" name="Picture 2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2314" y="4573955"/>
            <a:ext cx="3399314" cy="1808146"/>
          </a:xfrm>
          <a:prstGeom prst="rect">
            <a:avLst/>
          </a:prstGeom>
        </p:spPr>
      </p:pic>
      <p:pic>
        <p:nvPicPr>
          <p:cNvPr id="76"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3076081" y="10421500"/>
            <a:ext cx="1438192" cy="1438192"/>
          </a:xfrm>
          <a:prstGeom prst="rect">
            <a:avLst/>
          </a:prstGeom>
        </p:spPr>
      </p:pic>
      <p:pic>
        <p:nvPicPr>
          <p:cNvPr id="77" name="Picture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52732" y="7241656"/>
            <a:ext cx="1803686" cy="1803680"/>
          </a:xfrm>
          <a:prstGeom prst="rect">
            <a:avLst/>
          </a:prstGeom>
        </p:spPr>
      </p:pic>
      <p:pic>
        <p:nvPicPr>
          <p:cNvPr id="78" name="Picture 3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045959" y="3315217"/>
            <a:ext cx="2676576" cy="1639638"/>
          </a:xfrm>
          <a:prstGeom prst="rect">
            <a:avLst/>
          </a:prstGeom>
        </p:spPr>
      </p:pic>
      <p:pic>
        <p:nvPicPr>
          <p:cNvPr id="79" name="Picture 3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17729" y="7936361"/>
            <a:ext cx="1858352" cy="1672518"/>
          </a:xfrm>
          <a:prstGeom prst="rect">
            <a:avLst/>
          </a:prstGeom>
        </p:spPr>
      </p:pic>
      <p:pic>
        <p:nvPicPr>
          <p:cNvPr id="80" name="Picture 3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06368" y="7468415"/>
            <a:ext cx="2345054" cy="911966"/>
          </a:xfrm>
          <a:prstGeom prst="rect">
            <a:avLst/>
          </a:prstGeom>
        </p:spPr>
      </p:pic>
      <p:pic>
        <p:nvPicPr>
          <p:cNvPr id="81" name="Picture 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6826367" y="4004420"/>
            <a:ext cx="1641256" cy="1641256"/>
          </a:xfrm>
          <a:prstGeom prst="rect">
            <a:avLst/>
          </a:prstGeom>
        </p:spPr>
      </p:pic>
      <p:pic>
        <p:nvPicPr>
          <p:cNvPr id="82" name="Picture 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647088" y="9144622"/>
            <a:ext cx="2957416" cy="1754118"/>
          </a:xfrm>
          <a:prstGeom prst="rect">
            <a:avLst/>
          </a:prstGeom>
        </p:spPr>
      </p:pic>
      <p:pic>
        <p:nvPicPr>
          <p:cNvPr id="83" name="Picture 4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1384252" y="5030847"/>
            <a:ext cx="2441442" cy="2441442"/>
          </a:xfrm>
          <a:prstGeom prst="rect">
            <a:avLst/>
          </a:prstGeom>
        </p:spPr>
      </p:pic>
      <p:pic>
        <p:nvPicPr>
          <p:cNvPr id="84" name="Picture 4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6104092" y="5898637"/>
            <a:ext cx="2686038" cy="2686038"/>
          </a:xfrm>
          <a:prstGeom prst="rect">
            <a:avLst/>
          </a:prstGeom>
        </p:spPr>
      </p:pic>
      <p:pic>
        <p:nvPicPr>
          <p:cNvPr id="85" name="Picture 2" descr="Afficher l'image d'origin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flipV="1">
            <a:off x="21270247" y="10232331"/>
            <a:ext cx="1451552" cy="137756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Image result for elasticsearch logo"/>
          <p:cNvPicPr>
            <a:picLocks noChangeAspect="1" noChangeArrowheads="1"/>
          </p:cNvPicPr>
          <p:nvPr/>
        </p:nvPicPr>
        <p:blipFill>
          <a:blip r:embed="rId27" cstate="print"/>
          <a:srcRect/>
          <a:stretch>
            <a:fillRect/>
          </a:stretch>
        </p:blipFill>
        <p:spPr bwMode="auto">
          <a:xfrm>
            <a:off x="8419904" y="7698709"/>
            <a:ext cx="2632078" cy="2632078"/>
          </a:xfrm>
          <a:prstGeom prst="rect">
            <a:avLst/>
          </a:prstGeom>
          <a:noFill/>
        </p:spPr>
      </p:pic>
      <p:pic>
        <p:nvPicPr>
          <p:cNvPr id="87" name="Picture 10" descr="Image result for jenkins logo"/>
          <p:cNvPicPr>
            <a:picLocks noChangeAspect="1" noChangeArrowheads="1"/>
          </p:cNvPicPr>
          <p:nvPr/>
        </p:nvPicPr>
        <p:blipFill>
          <a:blip r:embed="rId28" cstate="print"/>
          <a:srcRect/>
          <a:stretch>
            <a:fillRect/>
          </a:stretch>
        </p:blipFill>
        <p:spPr bwMode="auto">
          <a:xfrm>
            <a:off x="593513" y="2882998"/>
            <a:ext cx="5343984" cy="1718666"/>
          </a:xfrm>
          <a:prstGeom prst="rect">
            <a:avLst/>
          </a:prstGeom>
          <a:noFill/>
        </p:spPr>
      </p:pic>
      <p:pic>
        <p:nvPicPr>
          <p:cNvPr id="88" name="Picture 4" descr="Afficher l'image d'origine"/>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8696778" y="8356669"/>
            <a:ext cx="4765426" cy="101585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See original image"/>
          <p:cNvPicPr>
            <a:picLocks noChangeAspect="1" noChangeArrowheads="1"/>
          </p:cNvPicPr>
          <p:nvPr/>
        </p:nvPicPr>
        <p:blipFill>
          <a:blip r:embed="rId30" cstate="print"/>
          <a:srcRect r="61721"/>
          <a:stretch>
            <a:fillRect/>
          </a:stretch>
        </p:blipFill>
        <p:spPr bwMode="auto">
          <a:xfrm>
            <a:off x="23280874" y="11798977"/>
            <a:ext cx="981955" cy="975360"/>
          </a:xfrm>
          <a:prstGeom prst="rect">
            <a:avLst/>
          </a:prstGeom>
          <a:noFill/>
        </p:spPr>
      </p:pic>
      <p:sp>
        <p:nvSpPr>
          <p:cNvPr id="2" name="Rectangle 1"/>
          <p:cNvSpPr/>
          <p:nvPr/>
        </p:nvSpPr>
        <p:spPr>
          <a:xfrm>
            <a:off x="18123761" y="11855443"/>
            <a:ext cx="5109091" cy="923330"/>
          </a:xfrm>
          <a:prstGeom prst="rect">
            <a:avLst/>
          </a:prstGeom>
        </p:spPr>
        <p:txBody>
          <a:bodyPr wrap="none">
            <a:spAutoFit/>
          </a:bodyPr>
          <a:lstStyle/>
          <a:p>
            <a:r>
              <a:rPr lang="en-US" sz="5400" b="1" cap="all">
                <a:latin typeface="Arial"/>
              </a:rPr>
              <a:t>OPENSOURCE</a:t>
            </a:r>
            <a:endParaRPr lang="fr-FR" dirty="0"/>
          </a:p>
        </p:txBody>
      </p:sp>
    </p:spTree>
    <p:extLst>
      <p:ext uri="{BB962C8B-B14F-4D97-AF65-F5344CB8AC3E}">
        <p14:creationId xmlns:p14="http://schemas.microsoft.com/office/powerpoint/2010/main" val="5564554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1+#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500" fill="hold"/>
                                        <p:tgtEl>
                                          <p:spTgt spid="51"/>
                                        </p:tgtEl>
                                        <p:attrNameLst>
                                          <p:attrName>ppt_x</p:attrName>
                                        </p:attrNameLst>
                                      </p:cBhvr>
                                      <p:tavLst>
                                        <p:tav tm="0">
                                          <p:val>
                                            <p:strVal val="1+#ppt_w/2"/>
                                          </p:val>
                                        </p:tav>
                                        <p:tav tm="100000">
                                          <p:val>
                                            <p:strVal val="#ppt_x"/>
                                          </p:val>
                                        </p:tav>
                                      </p:tavLst>
                                    </p:anim>
                                    <p:anim calcmode="lin" valueType="num">
                                      <p:cBhvr additive="base">
                                        <p:cTn id="24" dur="500" fill="hold"/>
                                        <p:tgtEl>
                                          <p:spTgt spid="51"/>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1+#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1+#ppt_w/2"/>
                                          </p:val>
                                        </p:tav>
                                        <p:tav tm="100000">
                                          <p:val>
                                            <p:strVal val="#ppt_x"/>
                                          </p:val>
                                        </p:tav>
                                      </p:tavLst>
                                    </p:anim>
                                    <p:anim calcmode="lin" valueType="num">
                                      <p:cBhvr additive="base">
                                        <p:cTn id="32" dur="500" fill="hold"/>
                                        <p:tgtEl>
                                          <p:spTgt spid="5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1+#ppt_w/2"/>
                                          </p:val>
                                        </p:tav>
                                        <p:tav tm="100000">
                                          <p:val>
                                            <p:strVal val="#ppt_x"/>
                                          </p:val>
                                        </p:tav>
                                      </p:tavLst>
                                    </p:anim>
                                    <p:anim calcmode="lin" valueType="num">
                                      <p:cBhvr additive="base">
                                        <p:cTn id="36" dur="500" fill="hold"/>
                                        <p:tgtEl>
                                          <p:spTgt spid="57"/>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1+#ppt_w/2"/>
                                          </p:val>
                                        </p:tav>
                                        <p:tav tm="100000">
                                          <p:val>
                                            <p:strVal val="#ppt_x"/>
                                          </p:val>
                                        </p:tav>
                                      </p:tavLst>
                                    </p:anim>
                                    <p:anim calcmode="lin" valueType="num">
                                      <p:cBhvr additive="base">
                                        <p:cTn id="40" dur="500" fill="hold"/>
                                        <p:tgtEl>
                                          <p:spTgt spid="58"/>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1+#ppt_w/2"/>
                                          </p:val>
                                        </p:tav>
                                        <p:tav tm="100000">
                                          <p:val>
                                            <p:strVal val="#ppt_x"/>
                                          </p:val>
                                        </p:tav>
                                      </p:tavLst>
                                    </p:anim>
                                    <p:anim calcmode="lin" valueType="num">
                                      <p:cBhvr additive="base">
                                        <p:cTn id="44" dur="500" fill="hold"/>
                                        <p:tgtEl>
                                          <p:spTgt spid="60"/>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fill="hold"/>
                                        <p:tgtEl>
                                          <p:spTgt spid="73"/>
                                        </p:tgtEl>
                                        <p:attrNameLst>
                                          <p:attrName>ppt_x</p:attrName>
                                        </p:attrNameLst>
                                      </p:cBhvr>
                                      <p:tavLst>
                                        <p:tav tm="0">
                                          <p:val>
                                            <p:strVal val="1+#ppt_w/2"/>
                                          </p:val>
                                        </p:tav>
                                        <p:tav tm="100000">
                                          <p:val>
                                            <p:strVal val="#ppt_x"/>
                                          </p:val>
                                        </p:tav>
                                      </p:tavLst>
                                    </p:anim>
                                    <p:anim calcmode="lin" valueType="num">
                                      <p:cBhvr additive="base">
                                        <p:cTn id="48" dur="500" fill="hold"/>
                                        <p:tgtEl>
                                          <p:spTgt spid="73"/>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1+#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additive="base">
                                        <p:cTn id="55" dur="500" fill="hold"/>
                                        <p:tgtEl>
                                          <p:spTgt spid="75"/>
                                        </p:tgtEl>
                                        <p:attrNameLst>
                                          <p:attrName>ppt_x</p:attrName>
                                        </p:attrNameLst>
                                      </p:cBhvr>
                                      <p:tavLst>
                                        <p:tav tm="0">
                                          <p:val>
                                            <p:strVal val="1+#ppt_w/2"/>
                                          </p:val>
                                        </p:tav>
                                        <p:tav tm="100000">
                                          <p:val>
                                            <p:strVal val="#ppt_x"/>
                                          </p:val>
                                        </p:tav>
                                      </p:tavLst>
                                    </p:anim>
                                    <p:anim calcmode="lin" valueType="num">
                                      <p:cBhvr additive="base">
                                        <p:cTn id="56" dur="500" fill="hold"/>
                                        <p:tgtEl>
                                          <p:spTgt spid="75"/>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additive="base">
                                        <p:cTn id="59" dur="500" fill="hold"/>
                                        <p:tgtEl>
                                          <p:spTgt spid="76"/>
                                        </p:tgtEl>
                                        <p:attrNameLst>
                                          <p:attrName>ppt_x</p:attrName>
                                        </p:attrNameLst>
                                      </p:cBhvr>
                                      <p:tavLst>
                                        <p:tav tm="0">
                                          <p:val>
                                            <p:strVal val="1+#ppt_w/2"/>
                                          </p:val>
                                        </p:tav>
                                        <p:tav tm="100000">
                                          <p:val>
                                            <p:strVal val="#ppt_x"/>
                                          </p:val>
                                        </p:tav>
                                      </p:tavLst>
                                    </p:anim>
                                    <p:anim calcmode="lin" valueType="num">
                                      <p:cBhvr additive="base">
                                        <p:cTn id="60" dur="500" fill="hold"/>
                                        <p:tgtEl>
                                          <p:spTgt spid="76"/>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fill="hold"/>
                                        <p:tgtEl>
                                          <p:spTgt spid="77"/>
                                        </p:tgtEl>
                                        <p:attrNameLst>
                                          <p:attrName>ppt_x</p:attrName>
                                        </p:attrNameLst>
                                      </p:cBhvr>
                                      <p:tavLst>
                                        <p:tav tm="0">
                                          <p:val>
                                            <p:strVal val="1+#ppt_w/2"/>
                                          </p:val>
                                        </p:tav>
                                        <p:tav tm="100000">
                                          <p:val>
                                            <p:strVal val="#ppt_x"/>
                                          </p:val>
                                        </p:tav>
                                      </p:tavLst>
                                    </p:anim>
                                    <p:anim calcmode="lin" valueType="num">
                                      <p:cBhvr additive="base">
                                        <p:cTn id="64" dur="500" fill="hold"/>
                                        <p:tgtEl>
                                          <p:spTgt spid="77"/>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78"/>
                                        </p:tgtEl>
                                        <p:attrNameLst>
                                          <p:attrName>style.visibility</p:attrName>
                                        </p:attrNameLst>
                                      </p:cBhvr>
                                      <p:to>
                                        <p:strVal val="visible"/>
                                      </p:to>
                                    </p:set>
                                    <p:anim calcmode="lin" valueType="num">
                                      <p:cBhvr additive="base">
                                        <p:cTn id="67" dur="500" fill="hold"/>
                                        <p:tgtEl>
                                          <p:spTgt spid="78"/>
                                        </p:tgtEl>
                                        <p:attrNameLst>
                                          <p:attrName>ppt_x</p:attrName>
                                        </p:attrNameLst>
                                      </p:cBhvr>
                                      <p:tavLst>
                                        <p:tav tm="0">
                                          <p:val>
                                            <p:strVal val="1+#ppt_w/2"/>
                                          </p:val>
                                        </p:tav>
                                        <p:tav tm="100000">
                                          <p:val>
                                            <p:strVal val="#ppt_x"/>
                                          </p:val>
                                        </p:tav>
                                      </p:tavLst>
                                    </p:anim>
                                    <p:anim calcmode="lin" valueType="num">
                                      <p:cBhvr additive="base">
                                        <p:cTn id="68" dur="500" fill="hold"/>
                                        <p:tgtEl>
                                          <p:spTgt spid="7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additive="base">
                                        <p:cTn id="71" dur="500" fill="hold"/>
                                        <p:tgtEl>
                                          <p:spTgt spid="79"/>
                                        </p:tgtEl>
                                        <p:attrNameLst>
                                          <p:attrName>ppt_x</p:attrName>
                                        </p:attrNameLst>
                                      </p:cBhvr>
                                      <p:tavLst>
                                        <p:tav tm="0">
                                          <p:val>
                                            <p:strVal val="1+#ppt_w/2"/>
                                          </p:val>
                                        </p:tav>
                                        <p:tav tm="100000">
                                          <p:val>
                                            <p:strVal val="#ppt_x"/>
                                          </p:val>
                                        </p:tav>
                                      </p:tavLst>
                                    </p:anim>
                                    <p:anim calcmode="lin" valueType="num">
                                      <p:cBhvr additive="base">
                                        <p:cTn id="72" dur="500" fill="hold"/>
                                        <p:tgtEl>
                                          <p:spTgt spid="79"/>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1+#ppt_w/2"/>
                                          </p:val>
                                        </p:tav>
                                        <p:tav tm="100000">
                                          <p:val>
                                            <p:strVal val="#ppt_x"/>
                                          </p:val>
                                        </p:tav>
                                      </p:tavLst>
                                    </p:anim>
                                    <p:anim calcmode="lin" valueType="num">
                                      <p:cBhvr additive="base">
                                        <p:cTn id="76" dur="500" fill="hold"/>
                                        <p:tgtEl>
                                          <p:spTgt spid="80"/>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anim calcmode="lin" valueType="num">
                                      <p:cBhvr additive="base">
                                        <p:cTn id="79" dur="500" fill="hold"/>
                                        <p:tgtEl>
                                          <p:spTgt spid="81"/>
                                        </p:tgtEl>
                                        <p:attrNameLst>
                                          <p:attrName>ppt_x</p:attrName>
                                        </p:attrNameLst>
                                      </p:cBhvr>
                                      <p:tavLst>
                                        <p:tav tm="0">
                                          <p:val>
                                            <p:strVal val="1+#ppt_w/2"/>
                                          </p:val>
                                        </p:tav>
                                        <p:tav tm="100000">
                                          <p:val>
                                            <p:strVal val="#ppt_x"/>
                                          </p:val>
                                        </p:tav>
                                      </p:tavLst>
                                    </p:anim>
                                    <p:anim calcmode="lin" valueType="num">
                                      <p:cBhvr additive="base">
                                        <p:cTn id="80" dur="500" fill="hold"/>
                                        <p:tgtEl>
                                          <p:spTgt spid="81"/>
                                        </p:tgtEl>
                                        <p:attrNameLst>
                                          <p:attrName>ppt_y</p:attrName>
                                        </p:attrNameLst>
                                      </p:cBhvr>
                                      <p:tavLst>
                                        <p:tav tm="0">
                                          <p:val>
                                            <p:strVal val="#ppt_y"/>
                                          </p:val>
                                        </p:tav>
                                        <p:tav tm="100000">
                                          <p:val>
                                            <p:strVal val="#ppt_y"/>
                                          </p:val>
                                        </p:tav>
                                      </p:tavLst>
                                    </p:anim>
                                  </p:childTnLst>
                                </p:cTn>
                              </p:par>
                              <p:par>
                                <p:cTn id="81" presetID="2" presetClass="entr" presetSubtype="2" fill="hold" nodeType="with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additive="base">
                                        <p:cTn id="83" dur="500" fill="hold"/>
                                        <p:tgtEl>
                                          <p:spTgt spid="82"/>
                                        </p:tgtEl>
                                        <p:attrNameLst>
                                          <p:attrName>ppt_x</p:attrName>
                                        </p:attrNameLst>
                                      </p:cBhvr>
                                      <p:tavLst>
                                        <p:tav tm="0">
                                          <p:val>
                                            <p:strVal val="1+#ppt_w/2"/>
                                          </p:val>
                                        </p:tav>
                                        <p:tav tm="100000">
                                          <p:val>
                                            <p:strVal val="#ppt_x"/>
                                          </p:val>
                                        </p:tav>
                                      </p:tavLst>
                                    </p:anim>
                                    <p:anim calcmode="lin" valueType="num">
                                      <p:cBhvr additive="base">
                                        <p:cTn id="84" dur="500" fill="hold"/>
                                        <p:tgtEl>
                                          <p:spTgt spid="82"/>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anim calcmode="lin" valueType="num">
                                      <p:cBhvr additive="base">
                                        <p:cTn id="87" dur="500" fill="hold"/>
                                        <p:tgtEl>
                                          <p:spTgt spid="83"/>
                                        </p:tgtEl>
                                        <p:attrNameLst>
                                          <p:attrName>ppt_x</p:attrName>
                                        </p:attrNameLst>
                                      </p:cBhvr>
                                      <p:tavLst>
                                        <p:tav tm="0">
                                          <p:val>
                                            <p:strVal val="1+#ppt_w/2"/>
                                          </p:val>
                                        </p:tav>
                                        <p:tav tm="100000">
                                          <p:val>
                                            <p:strVal val="#ppt_x"/>
                                          </p:val>
                                        </p:tav>
                                      </p:tavLst>
                                    </p:anim>
                                    <p:anim calcmode="lin" valueType="num">
                                      <p:cBhvr additive="base">
                                        <p:cTn id="88" dur="500" fill="hold"/>
                                        <p:tgtEl>
                                          <p:spTgt spid="83"/>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1+#ppt_w/2"/>
                                          </p:val>
                                        </p:tav>
                                        <p:tav tm="100000">
                                          <p:val>
                                            <p:strVal val="#ppt_x"/>
                                          </p:val>
                                        </p:tav>
                                      </p:tavLst>
                                    </p:anim>
                                    <p:anim calcmode="lin" valueType="num">
                                      <p:cBhvr additive="base">
                                        <p:cTn id="92" dur="500" fill="hold"/>
                                        <p:tgtEl>
                                          <p:spTgt spid="84"/>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500" fill="hold"/>
                                        <p:tgtEl>
                                          <p:spTgt spid="85"/>
                                        </p:tgtEl>
                                        <p:attrNameLst>
                                          <p:attrName>ppt_x</p:attrName>
                                        </p:attrNameLst>
                                      </p:cBhvr>
                                      <p:tavLst>
                                        <p:tav tm="0">
                                          <p:val>
                                            <p:strVal val="1+#ppt_w/2"/>
                                          </p:val>
                                        </p:tav>
                                        <p:tav tm="100000">
                                          <p:val>
                                            <p:strVal val="#ppt_x"/>
                                          </p:val>
                                        </p:tav>
                                      </p:tavLst>
                                    </p:anim>
                                    <p:anim calcmode="lin" valueType="num">
                                      <p:cBhvr additive="base">
                                        <p:cTn id="96" dur="500" fill="hold"/>
                                        <p:tgtEl>
                                          <p:spTgt spid="85"/>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86"/>
                                        </p:tgtEl>
                                        <p:attrNameLst>
                                          <p:attrName>style.visibility</p:attrName>
                                        </p:attrNameLst>
                                      </p:cBhvr>
                                      <p:to>
                                        <p:strVal val="visible"/>
                                      </p:to>
                                    </p:set>
                                    <p:anim calcmode="lin" valueType="num">
                                      <p:cBhvr additive="base">
                                        <p:cTn id="99" dur="500" fill="hold"/>
                                        <p:tgtEl>
                                          <p:spTgt spid="86"/>
                                        </p:tgtEl>
                                        <p:attrNameLst>
                                          <p:attrName>ppt_x</p:attrName>
                                        </p:attrNameLst>
                                      </p:cBhvr>
                                      <p:tavLst>
                                        <p:tav tm="0">
                                          <p:val>
                                            <p:strVal val="1+#ppt_w/2"/>
                                          </p:val>
                                        </p:tav>
                                        <p:tav tm="100000">
                                          <p:val>
                                            <p:strVal val="#ppt_x"/>
                                          </p:val>
                                        </p:tav>
                                      </p:tavLst>
                                    </p:anim>
                                    <p:anim calcmode="lin" valueType="num">
                                      <p:cBhvr additive="base">
                                        <p:cTn id="100" dur="500" fill="hold"/>
                                        <p:tgtEl>
                                          <p:spTgt spid="86"/>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additive="base">
                                        <p:cTn id="103" dur="500" fill="hold"/>
                                        <p:tgtEl>
                                          <p:spTgt spid="87"/>
                                        </p:tgtEl>
                                        <p:attrNameLst>
                                          <p:attrName>ppt_x</p:attrName>
                                        </p:attrNameLst>
                                      </p:cBhvr>
                                      <p:tavLst>
                                        <p:tav tm="0">
                                          <p:val>
                                            <p:strVal val="1+#ppt_w/2"/>
                                          </p:val>
                                        </p:tav>
                                        <p:tav tm="100000">
                                          <p:val>
                                            <p:strVal val="#ppt_x"/>
                                          </p:val>
                                        </p:tav>
                                      </p:tavLst>
                                    </p:anim>
                                    <p:anim calcmode="lin" valueType="num">
                                      <p:cBhvr additive="base">
                                        <p:cTn id="104" dur="500" fill="hold"/>
                                        <p:tgtEl>
                                          <p:spTgt spid="87"/>
                                        </p:tgtEl>
                                        <p:attrNameLst>
                                          <p:attrName>ppt_y</p:attrName>
                                        </p:attrNameLst>
                                      </p:cBhvr>
                                      <p:tavLst>
                                        <p:tav tm="0">
                                          <p:val>
                                            <p:strVal val="#ppt_y"/>
                                          </p:val>
                                        </p:tav>
                                        <p:tav tm="100000">
                                          <p:val>
                                            <p:strVal val="#ppt_y"/>
                                          </p:val>
                                        </p:tav>
                                      </p:tavLst>
                                    </p:anim>
                                  </p:childTnLst>
                                </p:cTn>
                              </p:par>
                              <p:par>
                                <p:cTn id="105" presetID="2" presetClass="entr" presetSubtype="2" fill="hold" nodeType="withEffect">
                                  <p:stCondLst>
                                    <p:cond delay="0"/>
                                  </p:stCondLst>
                                  <p:childTnLst>
                                    <p:set>
                                      <p:cBhvr>
                                        <p:cTn id="106" dur="1" fill="hold">
                                          <p:stCondLst>
                                            <p:cond delay="0"/>
                                          </p:stCondLst>
                                        </p:cTn>
                                        <p:tgtEl>
                                          <p:spTgt spid="88"/>
                                        </p:tgtEl>
                                        <p:attrNameLst>
                                          <p:attrName>style.visibility</p:attrName>
                                        </p:attrNameLst>
                                      </p:cBhvr>
                                      <p:to>
                                        <p:strVal val="visible"/>
                                      </p:to>
                                    </p:set>
                                    <p:anim calcmode="lin" valueType="num">
                                      <p:cBhvr additive="base">
                                        <p:cTn id="107" dur="500" fill="hold"/>
                                        <p:tgtEl>
                                          <p:spTgt spid="88"/>
                                        </p:tgtEl>
                                        <p:attrNameLst>
                                          <p:attrName>ppt_x</p:attrName>
                                        </p:attrNameLst>
                                      </p:cBhvr>
                                      <p:tavLst>
                                        <p:tav tm="0">
                                          <p:val>
                                            <p:strVal val="1+#ppt_w/2"/>
                                          </p:val>
                                        </p:tav>
                                        <p:tav tm="100000">
                                          <p:val>
                                            <p:strVal val="#ppt_x"/>
                                          </p:val>
                                        </p:tav>
                                      </p:tavLst>
                                    </p:anim>
                                    <p:anim calcmode="lin" valueType="num">
                                      <p:cBhvr additive="base">
                                        <p:cTn id="108"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est qui au fait ?</a:t>
            </a:r>
            <a:endParaRPr lang="fr-FR" dirty="0"/>
          </a:p>
        </p:txBody>
      </p:sp>
      <p:pic>
        <p:nvPicPr>
          <p:cNvPr id="4" name="Picture 2" descr="Afficher l'image d'origine"/>
          <p:cNvPicPr>
            <a:picLocks noChangeAspect="1" noChangeArrowheads="1"/>
          </p:cNvPicPr>
          <p:nvPr/>
        </p:nvPicPr>
        <p:blipFill>
          <a:blip r:embed="rId2" cstate="print"/>
          <a:srcRect/>
          <a:stretch>
            <a:fillRect/>
          </a:stretch>
        </p:blipFill>
        <p:spPr bwMode="auto">
          <a:xfrm>
            <a:off x="15962244" y="3092501"/>
            <a:ext cx="7014956" cy="3945912"/>
          </a:xfrm>
          <a:prstGeom prst="rect">
            <a:avLst/>
          </a:prstGeom>
          <a:noFill/>
        </p:spPr>
      </p:pic>
      <p:pic>
        <p:nvPicPr>
          <p:cNvPr id="5" name="Picture 4" descr="Afficher l'image d'origine"/>
          <p:cNvPicPr>
            <a:picLocks noChangeAspect="1" noChangeArrowheads="1"/>
          </p:cNvPicPr>
          <p:nvPr/>
        </p:nvPicPr>
        <p:blipFill>
          <a:blip r:embed="rId3" cstate="print"/>
          <a:srcRect/>
          <a:stretch>
            <a:fillRect/>
          </a:stretch>
        </p:blipFill>
        <p:spPr bwMode="auto">
          <a:xfrm>
            <a:off x="1782052" y="2837361"/>
            <a:ext cx="5066338" cy="4694806"/>
          </a:xfrm>
          <a:prstGeom prst="rect">
            <a:avLst/>
          </a:prstGeom>
          <a:noFill/>
        </p:spPr>
      </p:pic>
      <p:sp>
        <p:nvSpPr>
          <p:cNvPr id="6" name="Rectangle 5"/>
          <p:cNvSpPr/>
          <p:nvPr/>
        </p:nvSpPr>
        <p:spPr>
          <a:xfrm>
            <a:off x="15962244" y="7532167"/>
            <a:ext cx="8541824" cy="4493538"/>
          </a:xfrm>
          <a:prstGeom prst="rect">
            <a:avLst/>
          </a:prstGeom>
        </p:spPr>
        <p:txBody>
          <a:bodyPr wrap="square" lIns="182880" tIns="91440" rIns="182880" bIns="91440">
            <a:spAutoFit/>
          </a:bodyPr>
          <a:lstStyle/>
          <a:p>
            <a:pPr algn="l"/>
            <a:r>
              <a:rPr lang="fr-FR" sz="5600" b="1" dirty="0" smtClean="0"/>
              <a:t>Alexis Slawny</a:t>
            </a:r>
          </a:p>
          <a:p>
            <a:pPr algn="l"/>
            <a:r>
              <a:rPr lang="fr-FR" sz="5600" dirty="0" smtClean="0"/>
              <a:t>#</a:t>
            </a:r>
            <a:r>
              <a:rPr lang="fr-FR" sz="5600" dirty="0" err="1" smtClean="0"/>
              <a:t>onepunchboy</a:t>
            </a:r>
            <a:endParaRPr lang="fr-FR" sz="5600" dirty="0" smtClean="0"/>
          </a:p>
          <a:p>
            <a:pPr algn="l"/>
            <a:r>
              <a:rPr lang="fr-FR" sz="5600" dirty="0" smtClean="0"/>
              <a:t>#</a:t>
            </a:r>
            <a:r>
              <a:rPr lang="fr-FR" sz="5600" dirty="0" err="1" smtClean="0"/>
              <a:t>js_manager</a:t>
            </a:r>
            <a:r>
              <a:rPr lang="fr-FR" sz="5600" dirty="0" smtClean="0"/>
              <a:t>@</a:t>
            </a:r>
            <a:r>
              <a:rPr lang="fr-FR" sz="5600" dirty="0" err="1" smtClean="0"/>
              <a:t>sg</a:t>
            </a:r>
            <a:endParaRPr lang="fr-FR" sz="5600" dirty="0" smtClean="0"/>
          </a:p>
          <a:p>
            <a:pPr algn="l"/>
            <a:r>
              <a:rPr lang="fr-FR" sz="5600" dirty="0" smtClean="0"/>
              <a:t>#</a:t>
            </a:r>
            <a:r>
              <a:rPr lang="fr-FR" sz="5600" dirty="0" err="1" smtClean="0"/>
              <a:t>bigpapa</a:t>
            </a:r>
            <a:endParaRPr lang="fr-FR" sz="5600" dirty="0" smtClean="0"/>
          </a:p>
          <a:p>
            <a:pPr algn="l"/>
            <a:r>
              <a:rPr lang="fr-FR" sz="5600" dirty="0" smtClean="0"/>
              <a:t>@</a:t>
            </a:r>
            <a:r>
              <a:rPr lang="fr-FR" sz="5600" dirty="0" err="1" smtClean="0"/>
              <a:t>slawnya</a:t>
            </a:r>
            <a:endParaRPr lang="fr-FR" sz="5600" dirty="0"/>
          </a:p>
        </p:txBody>
      </p:sp>
      <p:sp>
        <p:nvSpPr>
          <p:cNvPr id="7" name="Rectangle 6"/>
          <p:cNvSpPr/>
          <p:nvPr/>
        </p:nvSpPr>
        <p:spPr>
          <a:xfrm>
            <a:off x="1272209" y="7722097"/>
            <a:ext cx="8581190" cy="4493538"/>
          </a:xfrm>
          <a:prstGeom prst="rect">
            <a:avLst/>
          </a:prstGeom>
        </p:spPr>
        <p:txBody>
          <a:bodyPr wrap="square" lIns="182880" tIns="91440" rIns="182880" bIns="91440">
            <a:spAutoFit/>
          </a:bodyPr>
          <a:lstStyle/>
          <a:p>
            <a:pPr algn="l"/>
            <a:r>
              <a:rPr lang="fr-FR" sz="5600" b="1" dirty="0" smtClean="0"/>
              <a:t>Mathias </a:t>
            </a:r>
            <a:r>
              <a:rPr lang="fr-FR" sz="5600" b="1" dirty="0" err="1" smtClean="0"/>
              <a:t>Kluba</a:t>
            </a:r>
            <a:endParaRPr lang="fr-FR" sz="5600" b="1" dirty="0" smtClean="0"/>
          </a:p>
          <a:p>
            <a:pPr algn="l"/>
            <a:r>
              <a:rPr lang="fr-FR" sz="5600" dirty="0" smtClean="0"/>
              <a:t>#</a:t>
            </a:r>
            <a:r>
              <a:rPr lang="fr-FR" sz="5600" dirty="0" err="1" smtClean="0"/>
              <a:t>jaime_les_chats</a:t>
            </a:r>
            <a:endParaRPr lang="fr-FR" sz="5600" dirty="0" smtClean="0"/>
          </a:p>
          <a:p>
            <a:pPr algn="l"/>
            <a:r>
              <a:rPr lang="fr-FR" sz="5600" dirty="0" smtClean="0"/>
              <a:t>#</a:t>
            </a:r>
            <a:r>
              <a:rPr lang="fr-FR" sz="5600" dirty="0" err="1" smtClean="0"/>
              <a:t>bigdata_architect</a:t>
            </a:r>
            <a:r>
              <a:rPr lang="fr-FR" sz="5600" dirty="0" smtClean="0"/>
              <a:t>@</a:t>
            </a:r>
            <a:r>
              <a:rPr lang="fr-FR" sz="5600" dirty="0" err="1" smtClean="0"/>
              <a:t>sg</a:t>
            </a:r>
            <a:endParaRPr lang="fr-FR" sz="5600" dirty="0" smtClean="0"/>
          </a:p>
          <a:p>
            <a:pPr algn="l"/>
            <a:r>
              <a:rPr lang="fr-FR" sz="5600" dirty="0" smtClean="0"/>
              <a:t>#</a:t>
            </a:r>
            <a:r>
              <a:rPr lang="fr-FR" sz="5600" dirty="0" err="1" smtClean="0"/>
              <a:t>java_lover</a:t>
            </a:r>
            <a:endParaRPr lang="fr-FR" sz="5600" dirty="0" smtClean="0"/>
          </a:p>
          <a:p>
            <a:pPr algn="l"/>
            <a:r>
              <a:rPr lang="fr-FR" sz="5600" dirty="0" smtClean="0"/>
              <a:t>@</a:t>
            </a:r>
            <a:r>
              <a:rPr lang="fr-FR" sz="5600" dirty="0" err="1" smtClean="0"/>
              <a:t>mathiaskluba</a:t>
            </a:r>
            <a:endParaRPr lang="fr-FR" sz="5600" dirty="0"/>
          </a:p>
        </p:txBody>
      </p:sp>
      <p:grpSp>
        <p:nvGrpSpPr>
          <p:cNvPr id="9" name="Grouper 8"/>
          <p:cNvGrpSpPr/>
          <p:nvPr/>
        </p:nvGrpSpPr>
        <p:grpSpPr>
          <a:xfrm>
            <a:off x="8614053" y="11208223"/>
            <a:ext cx="6127184" cy="1416773"/>
            <a:chOff x="14656940" y="9871150"/>
            <a:chExt cx="7924800" cy="1832431"/>
          </a:xfrm>
        </p:grpSpPr>
        <p:sp>
          <p:nvSpPr>
            <p:cNvPr id="10" name="Rectangle 9"/>
            <p:cNvSpPr/>
            <p:nvPr/>
          </p:nvSpPr>
          <p:spPr>
            <a:xfrm>
              <a:off x="14656940" y="9871150"/>
              <a:ext cx="7924800" cy="1832431"/>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fr-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1" name="Picture 2" descr="Résultat de recherche d'images pour &quot;logo sg transparent&quot;"/>
            <p:cNvPicPr>
              <a:picLocks noChangeAspect="1" noChangeArrowheads="1"/>
            </p:cNvPicPr>
            <p:nvPr/>
          </p:nvPicPr>
          <p:blipFill>
            <a:blip r:embed="rId4" cstate="print"/>
            <a:srcRect/>
            <a:stretch>
              <a:fillRect/>
            </a:stretch>
          </p:blipFill>
          <p:spPr bwMode="auto">
            <a:xfrm>
              <a:off x="14911536" y="10033649"/>
              <a:ext cx="7415608" cy="1507435"/>
            </a:xfrm>
            <a:prstGeom prst="rect">
              <a:avLst/>
            </a:prstGeom>
            <a:noFill/>
          </p:spPr>
        </p:pic>
      </p:grpSp>
    </p:spTree>
    <p:extLst>
      <p:ext uri="{BB962C8B-B14F-4D97-AF65-F5344CB8AC3E}">
        <p14:creationId xmlns:p14="http://schemas.microsoft.com/office/powerpoint/2010/main" val="161781933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8</a:t>
            </a:fld>
            <a:endParaRPr/>
          </a:p>
        </p:txBody>
      </p:sp>
      <p:sp>
        <p:nvSpPr>
          <p:cNvPr id="242" name="Shape 242"/>
          <p:cNvSpPr>
            <a:spLocks noGrp="1"/>
          </p:cNvSpPr>
          <p:nvPr>
            <p:ph type="body" sz="quarter" idx="1"/>
          </p:nvPr>
        </p:nvSpPr>
        <p:spPr>
          <a:xfrm>
            <a:off x="1709034" y="6727967"/>
            <a:ext cx="20948072" cy="2844385"/>
          </a:xfrm>
          <a:prstGeom prst="rect">
            <a:avLst/>
          </a:prstGeom>
        </p:spPr>
        <p:txBody>
          <a:bodyPr>
            <a:normAutofit/>
          </a:bodyPr>
          <a:lstStyle/>
          <a:p>
            <a:pPr algn="ctr">
              <a:defRPr sz="4800">
                <a:latin typeface="+mj-lt"/>
                <a:ea typeface="+mj-ea"/>
                <a:cs typeface="+mj-cs"/>
                <a:sym typeface="Montserrat-Regular"/>
              </a:defRPr>
            </a:pPr>
            <a:r>
              <a:rPr lang="fr-FR" sz="6000" dirty="0" smtClean="0"/>
              <a:t>« N'attendez </a:t>
            </a:r>
            <a:r>
              <a:rPr lang="fr-FR" sz="6000" dirty="0"/>
              <a:t>pas d'avoir soif pour tirer l'eau du </a:t>
            </a:r>
            <a:r>
              <a:rPr lang="fr-FR" sz="6000" dirty="0" smtClean="0"/>
              <a:t>puits. » *</a:t>
            </a:r>
            <a:endParaRPr sz="6000" dirty="0"/>
          </a:p>
        </p:txBody>
      </p:sp>
      <p:sp>
        <p:nvSpPr>
          <p:cNvPr id="243" name="Shape 243"/>
          <p:cNvSpPr>
            <a:spLocks noGrp="1"/>
          </p:cNvSpPr>
          <p:nvPr>
            <p:ph type="title"/>
          </p:nvPr>
        </p:nvSpPr>
        <p:spPr>
          <a:prstGeom prst="rect">
            <a:avLst/>
          </a:prstGeom>
        </p:spPr>
        <p:txBody>
          <a:bodyPr>
            <a:normAutofit/>
          </a:bodyPr>
          <a:lstStyle>
            <a:lvl1pPr defTabSz="813315">
              <a:defRPr sz="11088"/>
            </a:lvl1pPr>
          </a:lstStyle>
          <a:p>
            <a:r>
              <a:rPr lang="fr-FR" dirty="0" smtClean="0"/>
              <a:t>Chapitre 1</a:t>
            </a:r>
            <a:endParaRPr dirty="0"/>
          </a:p>
        </p:txBody>
      </p:sp>
      <p:sp>
        <p:nvSpPr>
          <p:cNvPr id="2" name="ZoneTexte 1"/>
          <p:cNvSpPr txBox="1"/>
          <p:nvPr/>
        </p:nvSpPr>
        <p:spPr>
          <a:xfrm>
            <a:off x="3655095" y="8750974"/>
            <a:ext cx="17055950" cy="8213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fr-FR" sz="4400" dirty="0" smtClean="0"/>
              <a:t>* </a:t>
            </a:r>
            <a:r>
              <a:rPr lang="fr-FR" sz="4400" i="1" dirty="0" smtClean="0"/>
              <a:t>Proverbe</a:t>
            </a:r>
            <a:r>
              <a:rPr lang="fr-FR" sz="4400" i="1" dirty="0"/>
              <a:t> chinois ; Dictionnaire des proverbes de la Chine (1980) </a:t>
            </a:r>
            <a:endParaRPr kumimoji="0" lang="fr-FR" sz="4400" b="0" i="1" u="none" strike="noStrike" cap="none" spc="0" normalizeH="0" baseline="0" dirty="0">
              <a:ln>
                <a:noFill/>
              </a:ln>
              <a:solidFill>
                <a:srgbClr val="FFFFFF"/>
              </a:solidFill>
              <a:effectLst/>
              <a:uFillTx/>
              <a:sym typeface="Helvetica Light"/>
            </a:endParaRPr>
          </a:p>
        </p:txBody>
      </p:sp>
    </p:spTree>
    <p:extLst>
      <p:ext uri="{BB962C8B-B14F-4D97-AF65-F5344CB8AC3E}">
        <p14:creationId xmlns:p14="http://schemas.microsoft.com/office/powerpoint/2010/main" val="931853946"/>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46" name="Shape 246"/>
          <p:cNvSpPr>
            <a:spLocks noGrp="1"/>
          </p:cNvSpPr>
          <p:nvPr>
            <p:ph type="title"/>
          </p:nvPr>
        </p:nvSpPr>
        <p:spPr>
          <a:prstGeom prst="rect">
            <a:avLst/>
          </a:prstGeom>
        </p:spPr>
        <p:txBody>
          <a:bodyPr/>
          <a:lstStyle>
            <a:lvl1pPr defTabSz="731162">
              <a:defRPr sz="9968"/>
            </a:lvl1pPr>
          </a:lstStyle>
          <a:p>
            <a:r>
              <a:rPr lang="fr-FR" dirty="0" smtClean="0"/>
              <a:t>Twitter m’a tuer</a:t>
            </a:r>
            <a:endParaRPr dirty="0"/>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rPr/>
              <a:pPr/>
              <a:t>9</a:t>
            </a:fld>
            <a:endParaRPr/>
          </a:p>
        </p:txBody>
      </p:sp>
      <p:pic>
        <p:nvPicPr>
          <p:cNvPr id="10" name="Picture 2"/>
          <p:cNvPicPr>
            <a:picLocks noChangeAspect="1" noChangeArrowheads="1"/>
          </p:cNvPicPr>
          <p:nvPr/>
        </p:nvPicPr>
        <p:blipFill>
          <a:blip r:embed="rId3" cstate="print"/>
          <a:srcRect/>
          <a:stretch>
            <a:fillRect/>
          </a:stretch>
        </p:blipFill>
        <p:spPr bwMode="auto">
          <a:xfrm>
            <a:off x="5124976" y="2522105"/>
            <a:ext cx="13231279" cy="1010682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01452b1d-88d7-4173-9acc-74c7b9e6b82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5d29573-2b81-4b0d-b8d7-eef83bf7db25"/>
</p:tagLst>
</file>

<file path=ppt/tags/tag4.xml><?xml version="1.0" encoding="utf-8"?>
<p:tagLst xmlns:a="http://schemas.openxmlformats.org/drawingml/2006/main" xmlns:r="http://schemas.openxmlformats.org/officeDocument/2006/relationships" xmlns:p="http://schemas.openxmlformats.org/presentationml/2006/main">
  <p:tag name="OFFISYNC_SLIDE_GUID" val="264e47d8-33c2-4502-aae5-433ccc317fcf"/>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243</TotalTime>
  <Words>1444</Words>
  <Application>Microsoft Macintosh PowerPoint</Application>
  <PresentationFormat>Personnalisé</PresentationFormat>
  <Paragraphs>209</Paragraphs>
  <Slides>43</Slides>
  <Notes>16</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43</vt:i4>
      </vt:variant>
    </vt:vector>
  </HeadingPairs>
  <TitlesOfParts>
    <vt:vector size="56" baseType="lpstr">
      <vt:lpstr>Calibri</vt:lpstr>
      <vt:lpstr>Courier</vt:lpstr>
      <vt:lpstr>Helvetica Light</vt:lpstr>
      <vt:lpstr>Helvetica Neue</vt:lpstr>
      <vt:lpstr>Menlo</vt:lpstr>
      <vt:lpstr>Montserrat Semi Bold</vt:lpstr>
      <vt:lpstr>Montserrat-Bold</vt:lpstr>
      <vt:lpstr>Montserrat-Regular</vt:lpstr>
      <vt:lpstr>Open Sans</vt:lpstr>
      <vt:lpstr>Wingdings</vt:lpstr>
      <vt:lpstr>Arial</vt:lpstr>
      <vt:lpstr>Black</vt:lpstr>
      <vt:lpstr>1_Black</vt:lpstr>
      <vt:lpstr>BIG BINOUZE De la récolte à la production</vt:lpstr>
      <vt:lpstr>Table des matières</vt:lpstr>
      <vt:lpstr>Préambule</vt:lpstr>
      <vt:lpstr>Présentation PowerPoint</vt:lpstr>
      <vt:lpstr>Le Big Data chez GBIS</vt:lpstr>
      <vt:lpstr>Gros consommateur d’OpenSource</vt:lpstr>
      <vt:lpstr>On est qui au fait ?</vt:lpstr>
      <vt:lpstr>Chapitre 1</vt:lpstr>
      <vt:lpstr>Twitter m’a tuer</vt:lpstr>
      <vt:lpstr>Surveillance…</vt:lpstr>
      <vt:lpstr>E-Marketing</vt:lpstr>
      <vt:lpstr>Médical, Aéronautique, etc.</vt:lpstr>
      <vt:lpstr>Chapitre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Chapitre 3</vt:lpstr>
      <vt:lpstr>Présentation PowerPoint</vt:lpstr>
      <vt:lpstr>Présentation PowerPoint</vt:lpstr>
      <vt:lpstr>Présentation PowerPoint</vt:lpstr>
      <vt:lpstr>Présentation PowerPoint</vt:lpstr>
      <vt:lpstr>… c’est la cata !</vt:lpstr>
      <vt:lpstr>Présentation PowerPoint</vt:lpstr>
      <vt:lpstr>Tout le monde est là ?</vt:lpstr>
      <vt:lpstr>Chapitre 4</vt:lpstr>
      <vt:lpstr>Parlons Chinois</vt:lpstr>
      <vt:lpstr>Hadoop : à tes souhaits</vt:lpstr>
      <vt:lpstr>Connaissez vous les Streams (Java 8) ?</vt:lpstr>
      <vt:lpstr>Connaissez vous les Streams (Java 8) ?</vt:lpstr>
      <vt:lpstr>Connaissez vous les Streams (Java 8) ?</vt:lpstr>
      <vt:lpstr>JOHN SPARK</vt:lpstr>
      <vt:lpstr>Le NOSQL : Quelle relation ?</vt:lpstr>
      <vt:lpstr>Bouquet final</vt:lpstr>
      <vt:lpstr>Réalisé avec de vrais effets spéciaux</vt:lpstr>
      <vt:lpstr>Réalisé avec de vrais effets spéciaux</vt:lpstr>
      <vt:lpstr>C’est l’heure du dessert !!!</vt:lpstr>
      <vt:lpstr>Discutons au stand!</vt:lpstr>
      <vt:lpstr>Liens</vt:lpstr>
      <vt:lpstr>Big 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2017 sample presentation</dc:title>
  <cp:lastModifiedBy>Utilisateur de Microsoft Office</cp:lastModifiedBy>
  <cp:revision>67</cp:revision>
  <dcterms:modified xsi:type="dcterms:W3CDTF">2017-04-02T13:27:22Z</dcterms:modified>
</cp:coreProperties>
</file>